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Lst>
  <p:notesMasterIdLst>
    <p:notesMasterId r:id="rId21"/>
  </p:notesMasterIdLst>
  <p:sldIdLst>
    <p:sldId id="256" r:id="rId2"/>
    <p:sldId id="257" r:id="rId3"/>
    <p:sldId id="258" r:id="rId4"/>
    <p:sldId id="259" r:id="rId5"/>
    <p:sldId id="260" r:id="rId6"/>
    <p:sldId id="266" r:id="rId7"/>
    <p:sldId id="261" r:id="rId8"/>
    <p:sldId id="262" r:id="rId9"/>
    <p:sldId id="263" r:id="rId10"/>
    <p:sldId id="264" r:id="rId11"/>
    <p:sldId id="265" r:id="rId12"/>
    <p:sldId id="273" r:id="rId13"/>
    <p:sldId id="268" r:id="rId14"/>
    <p:sldId id="267" r:id="rId15"/>
    <p:sldId id="269" r:id="rId16"/>
    <p:sldId id="270" r:id="rId17"/>
    <p:sldId id="271" r:id="rId18"/>
    <p:sldId id="274"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66"/>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456" y="444"/>
      </p:cViewPr>
      <p:guideLst/>
    </p:cSldViewPr>
  </p:slideViewPr>
  <p:notesTextViewPr>
    <p:cViewPr>
      <p:scale>
        <a:sx n="3" d="2"/>
        <a:sy n="3" d="2"/>
      </p:scale>
      <p:origin x="0" y="0"/>
    </p:cViewPr>
  </p:notesText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ni Heffron" userId="21e5f6e873c3ca51" providerId="LiveId" clId="{7152C4DE-32B4-4834-9C20-91254F3236DA}"/>
    <pc:docChg chg="undo custSel modSld modMainMaster modShowInfo">
      <pc:chgData name="Marni Heffron" userId="21e5f6e873c3ca51" providerId="LiveId" clId="{7152C4DE-32B4-4834-9C20-91254F3236DA}" dt="2020-04-29T21:21:33.102" v="9355" actId="2744"/>
      <pc:docMkLst>
        <pc:docMk/>
      </pc:docMkLst>
      <pc:sldChg chg="addSp delSp modSp mod setBg">
        <pc:chgData name="Marni Heffron" userId="21e5f6e873c3ca51" providerId="LiveId" clId="{7152C4DE-32B4-4834-9C20-91254F3236DA}" dt="2020-04-23T02:29:48.903" v="1471" actId="1076"/>
        <pc:sldMkLst>
          <pc:docMk/>
          <pc:sldMk cId="4063542466" sldId="256"/>
        </pc:sldMkLst>
        <pc:spChg chg="mod">
          <ac:chgData name="Marni Heffron" userId="21e5f6e873c3ca51" providerId="LiveId" clId="{7152C4DE-32B4-4834-9C20-91254F3236DA}" dt="2020-04-23T01:21:54.473" v="511" actId="692"/>
          <ac:spMkLst>
            <pc:docMk/>
            <pc:sldMk cId="4063542466" sldId="256"/>
            <ac:spMk id="2" creationId="{EEAE0FEB-E8FF-467C-B805-58DF85DE226F}"/>
          </ac:spMkLst>
        </pc:spChg>
        <pc:spChg chg="mod">
          <ac:chgData name="Marni Heffron" userId="21e5f6e873c3ca51" providerId="LiveId" clId="{7152C4DE-32B4-4834-9C20-91254F3236DA}" dt="2020-04-23T01:22:06.214" v="514" actId="692"/>
          <ac:spMkLst>
            <pc:docMk/>
            <pc:sldMk cId="4063542466" sldId="256"/>
            <ac:spMk id="3" creationId="{FFCE9B1A-7899-4287-A4FF-E5CD5700D5DF}"/>
          </ac:spMkLst>
        </pc:spChg>
        <pc:spChg chg="del">
          <ac:chgData name="Marni Heffron" userId="21e5f6e873c3ca51" providerId="LiveId" clId="{7152C4DE-32B4-4834-9C20-91254F3236DA}" dt="2020-04-23T01:03:12.140" v="144" actId="478"/>
          <ac:spMkLst>
            <pc:docMk/>
            <pc:sldMk cId="4063542466" sldId="256"/>
            <ac:spMk id="4" creationId="{699C4EC5-5515-4458-B130-9ADE18A947F5}"/>
          </ac:spMkLst>
        </pc:spChg>
        <pc:picChg chg="add del mod ord">
          <ac:chgData name="Marni Heffron" userId="21e5f6e873c3ca51" providerId="LiveId" clId="{7152C4DE-32B4-4834-9C20-91254F3236DA}" dt="2020-04-23T01:15:13.026" v="301" actId="478"/>
          <ac:picMkLst>
            <pc:docMk/>
            <pc:sldMk cId="4063542466" sldId="256"/>
            <ac:picMk id="6" creationId="{60B46A73-6CAC-4CD3-8E4F-18F129541850}"/>
          </ac:picMkLst>
        </pc:picChg>
        <pc:picChg chg="add del mod ord">
          <ac:chgData name="Marni Heffron" userId="21e5f6e873c3ca51" providerId="LiveId" clId="{7152C4DE-32B4-4834-9C20-91254F3236DA}" dt="2020-04-23T02:27:52.537" v="1462" actId="478"/>
          <ac:picMkLst>
            <pc:docMk/>
            <pc:sldMk cId="4063542466" sldId="256"/>
            <ac:picMk id="8" creationId="{EFB9F33F-836F-4294-83E9-1F4EE45B80C9}"/>
          </ac:picMkLst>
        </pc:picChg>
        <pc:picChg chg="add mod ord">
          <ac:chgData name="Marni Heffron" userId="21e5f6e873c3ca51" providerId="LiveId" clId="{7152C4DE-32B4-4834-9C20-91254F3236DA}" dt="2020-04-23T02:29:48.903" v="1471" actId="1076"/>
          <ac:picMkLst>
            <pc:docMk/>
            <pc:sldMk cId="4063542466" sldId="256"/>
            <ac:picMk id="10" creationId="{608B971A-D5A6-4102-B2AC-69B47DFA122E}"/>
          </ac:picMkLst>
        </pc:picChg>
      </pc:sldChg>
      <pc:sldChg chg="modSp mod modNotes">
        <pc:chgData name="Marni Heffron" userId="21e5f6e873c3ca51" providerId="LiveId" clId="{7152C4DE-32B4-4834-9C20-91254F3236DA}" dt="2020-04-29T20:34:34.415" v="2559" actId="20577"/>
        <pc:sldMkLst>
          <pc:docMk/>
          <pc:sldMk cId="828006788" sldId="257"/>
        </pc:sldMkLst>
        <pc:spChg chg="mod">
          <ac:chgData name="Marni Heffron" userId="21e5f6e873c3ca51" providerId="LiveId" clId="{7152C4DE-32B4-4834-9C20-91254F3236DA}" dt="2020-04-23T01:31:36.954" v="534" actId="207"/>
          <ac:spMkLst>
            <pc:docMk/>
            <pc:sldMk cId="828006788" sldId="257"/>
            <ac:spMk id="2" creationId="{518B2D96-19D5-4F7E-9AD0-ABE00887752C}"/>
          </ac:spMkLst>
        </pc:spChg>
      </pc:sldChg>
      <pc:sldChg chg="delSp modSp mod modNotes">
        <pc:chgData name="Marni Heffron" userId="21e5f6e873c3ca51" providerId="LiveId" clId="{7152C4DE-32B4-4834-9C20-91254F3236DA}" dt="2020-04-29T20:35:53.094" v="2838" actId="403"/>
        <pc:sldMkLst>
          <pc:docMk/>
          <pc:sldMk cId="1488113951" sldId="258"/>
        </pc:sldMkLst>
        <pc:spChg chg="mod">
          <ac:chgData name="Marni Heffron" userId="21e5f6e873c3ca51" providerId="LiveId" clId="{7152C4DE-32B4-4834-9C20-91254F3236DA}" dt="2020-04-23T01:32:13.400" v="541" actId="113"/>
          <ac:spMkLst>
            <pc:docMk/>
            <pc:sldMk cId="1488113951" sldId="258"/>
            <ac:spMk id="2" creationId="{DA58DCA1-9150-421C-8BCF-A1FFD2C9CE50}"/>
          </ac:spMkLst>
        </pc:spChg>
        <pc:spChg chg="mod">
          <ac:chgData name="Marni Heffron" userId="21e5f6e873c3ca51" providerId="LiveId" clId="{7152C4DE-32B4-4834-9C20-91254F3236DA}" dt="2020-04-23T01:24:20.070" v="518" actId="14100"/>
          <ac:spMkLst>
            <pc:docMk/>
            <pc:sldMk cId="1488113951" sldId="258"/>
            <ac:spMk id="3" creationId="{DDADF5EF-6AA4-4367-BA58-D88B72FC1E80}"/>
          </ac:spMkLst>
        </pc:spChg>
        <pc:picChg chg="del mod ord">
          <ac:chgData name="Marni Heffron" userId="21e5f6e873c3ca51" providerId="LiveId" clId="{7152C4DE-32B4-4834-9C20-91254F3236DA}" dt="2020-04-23T01:24:21.953" v="519" actId="478"/>
          <ac:picMkLst>
            <pc:docMk/>
            <pc:sldMk cId="1488113951" sldId="258"/>
            <ac:picMk id="5" creationId="{CE0021FC-551C-4297-BA3B-C25CE33AC815}"/>
          </ac:picMkLst>
        </pc:picChg>
      </pc:sldChg>
      <pc:sldChg chg="modSp mod modNotes">
        <pc:chgData name="Marni Heffron" userId="21e5f6e873c3ca51" providerId="LiveId" clId="{7152C4DE-32B4-4834-9C20-91254F3236DA}" dt="2020-04-29T20:39:21.470" v="2970" actId="20577"/>
        <pc:sldMkLst>
          <pc:docMk/>
          <pc:sldMk cId="3638324043" sldId="259"/>
        </pc:sldMkLst>
        <pc:spChg chg="mod">
          <ac:chgData name="Marni Heffron" userId="21e5f6e873c3ca51" providerId="LiveId" clId="{7152C4DE-32B4-4834-9C20-91254F3236DA}" dt="2020-04-23T01:32:00.285" v="536" actId="113"/>
          <ac:spMkLst>
            <pc:docMk/>
            <pc:sldMk cId="3638324043" sldId="259"/>
            <ac:spMk id="2" creationId="{DA58DCA1-9150-421C-8BCF-A1FFD2C9CE50}"/>
          </ac:spMkLst>
        </pc:spChg>
      </pc:sldChg>
      <pc:sldChg chg="modNotes">
        <pc:chgData name="Marni Heffron" userId="21e5f6e873c3ca51" providerId="LiveId" clId="{7152C4DE-32B4-4834-9C20-91254F3236DA}" dt="2020-04-29T20:45:33.352" v="4301" actId="20577"/>
        <pc:sldMkLst>
          <pc:docMk/>
          <pc:sldMk cId="4135910348" sldId="260"/>
        </pc:sldMkLst>
      </pc:sldChg>
      <pc:sldChg chg="modSp mod modNotes">
        <pc:chgData name="Marni Heffron" userId="21e5f6e873c3ca51" providerId="LiveId" clId="{7152C4DE-32B4-4834-9C20-91254F3236DA}" dt="2020-04-29T20:49:13.864" v="5249" actId="20577"/>
        <pc:sldMkLst>
          <pc:docMk/>
          <pc:sldMk cId="301050831" sldId="261"/>
        </pc:sldMkLst>
        <pc:spChg chg="mod">
          <ac:chgData name="Marni Heffron" userId="21e5f6e873c3ca51" providerId="LiveId" clId="{7152C4DE-32B4-4834-9C20-91254F3236DA}" dt="2020-04-23T01:32:51.610" v="549" actId="6549"/>
          <ac:spMkLst>
            <pc:docMk/>
            <pc:sldMk cId="301050831" sldId="261"/>
            <ac:spMk id="2" creationId="{DA58DCA1-9150-421C-8BCF-A1FFD2C9CE50}"/>
          </ac:spMkLst>
        </pc:spChg>
      </pc:sldChg>
      <pc:sldChg chg="addSp delSp modSp mod modNotes">
        <pc:chgData name="Marni Heffron" userId="21e5f6e873c3ca51" providerId="LiveId" clId="{7152C4DE-32B4-4834-9C20-91254F3236DA}" dt="2020-04-29T20:55:13.197" v="6076" actId="21"/>
        <pc:sldMkLst>
          <pc:docMk/>
          <pc:sldMk cId="2647074412" sldId="262"/>
        </pc:sldMkLst>
        <pc:spChg chg="mod">
          <ac:chgData name="Marni Heffron" userId="21e5f6e873c3ca51" providerId="LiveId" clId="{7152C4DE-32B4-4834-9C20-91254F3236DA}" dt="2020-04-23T01:33:02.572" v="552" actId="6549"/>
          <ac:spMkLst>
            <pc:docMk/>
            <pc:sldMk cId="2647074412" sldId="262"/>
            <ac:spMk id="2" creationId="{DA58DCA1-9150-421C-8BCF-A1FFD2C9CE50}"/>
          </ac:spMkLst>
        </pc:spChg>
        <pc:spChg chg="mod">
          <ac:chgData name="Marni Heffron" userId="21e5f6e873c3ca51" providerId="LiveId" clId="{7152C4DE-32B4-4834-9C20-91254F3236DA}" dt="2020-04-29T20:55:13.197" v="6076" actId="21"/>
          <ac:spMkLst>
            <pc:docMk/>
            <pc:sldMk cId="2647074412" sldId="262"/>
            <ac:spMk id="3" creationId="{DDADF5EF-6AA4-4367-BA58-D88B72FC1E80}"/>
          </ac:spMkLst>
        </pc:spChg>
        <pc:picChg chg="del mod modCrop">
          <ac:chgData name="Marni Heffron" userId="21e5f6e873c3ca51" providerId="LiveId" clId="{7152C4DE-32B4-4834-9C20-91254F3236DA}" dt="2020-04-29T20:54:22.197" v="6069" actId="21"/>
          <ac:picMkLst>
            <pc:docMk/>
            <pc:sldMk cId="2647074412" sldId="262"/>
            <ac:picMk id="4" creationId="{0501B26E-DE5A-4A99-B7D8-686352AB8D90}"/>
          </ac:picMkLst>
        </pc:picChg>
        <pc:picChg chg="add mod">
          <ac:chgData name="Marni Heffron" userId="21e5f6e873c3ca51" providerId="LiveId" clId="{7152C4DE-32B4-4834-9C20-91254F3236DA}" dt="2020-04-29T20:54:50.019" v="6074" actId="1076"/>
          <ac:picMkLst>
            <pc:docMk/>
            <pc:sldMk cId="2647074412" sldId="262"/>
            <ac:picMk id="5" creationId="{BAE65657-F0A6-417C-91C8-6BFAC6D72D3F}"/>
          </ac:picMkLst>
        </pc:picChg>
      </pc:sldChg>
      <pc:sldChg chg="modNotes">
        <pc:chgData name="Marni Heffron" userId="21e5f6e873c3ca51" providerId="LiveId" clId="{7152C4DE-32B4-4834-9C20-91254F3236DA}" dt="2020-04-29T20:56:10.280" v="6098" actId="20577"/>
        <pc:sldMkLst>
          <pc:docMk/>
          <pc:sldMk cId="1832040478" sldId="263"/>
        </pc:sldMkLst>
      </pc:sldChg>
      <pc:sldChg chg="addSp delSp modSp mod modNotes">
        <pc:chgData name="Marni Heffron" userId="21e5f6e873c3ca51" providerId="LiveId" clId="{7152C4DE-32B4-4834-9C20-91254F3236DA}" dt="2020-04-29T21:01:13.080" v="6646" actId="207"/>
        <pc:sldMkLst>
          <pc:docMk/>
          <pc:sldMk cId="1139558273" sldId="264"/>
        </pc:sldMkLst>
        <pc:spChg chg="mod">
          <ac:chgData name="Marni Heffron" userId="21e5f6e873c3ca51" providerId="LiveId" clId="{7152C4DE-32B4-4834-9C20-91254F3236DA}" dt="2020-04-29T20:55:44.825" v="6087" actId="20577"/>
          <ac:spMkLst>
            <pc:docMk/>
            <pc:sldMk cId="1139558273" sldId="264"/>
            <ac:spMk id="2" creationId="{60BB7B89-EE46-4B78-A9D7-D88E713A07DB}"/>
          </ac:spMkLst>
        </pc:spChg>
        <pc:spChg chg="add mod">
          <ac:chgData name="Marni Heffron" userId="21e5f6e873c3ca51" providerId="LiveId" clId="{7152C4DE-32B4-4834-9C20-91254F3236DA}" dt="2020-04-29T20:55:25.654" v="6078" actId="14100"/>
          <ac:spMkLst>
            <pc:docMk/>
            <pc:sldMk cId="1139558273" sldId="264"/>
            <ac:spMk id="6" creationId="{22AD1931-0B38-49C9-B8E6-635C02886FBD}"/>
          </ac:spMkLst>
        </pc:spChg>
        <pc:picChg chg="del">
          <ac:chgData name="Marni Heffron" userId="21e5f6e873c3ca51" providerId="LiveId" clId="{7152C4DE-32B4-4834-9C20-91254F3236DA}" dt="2020-04-29T20:54:32.650" v="6071" actId="21"/>
          <ac:picMkLst>
            <pc:docMk/>
            <pc:sldMk cId="1139558273" sldId="264"/>
            <ac:picMk id="3" creationId="{F8F26564-AB0B-4A04-9974-10914ACA71FE}"/>
          </ac:picMkLst>
        </pc:picChg>
        <pc:picChg chg="add mod">
          <ac:chgData name="Marni Heffron" userId="21e5f6e873c3ca51" providerId="LiveId" clId="{7152C4DE-32B4-4834-9C20-91254F3236DA}" dt="2020-04-29T20:55:08.486" v="6075" actId="14100"/>
          <ac:picMkLst>
            <pc:docMk/>
            <pc:sldMk cId="1139558273" sldId="264"/>
            <ac:picMk id="4" creationId="{2B46C4E0-F367-4B9D-9DA3-0C99FB28EA7C}"/>
          </ac:picMkLst>
        </pc:picChg>
      </pc:sldChg>
      <pc:sldChg chg="addSp delSp modSp mod modNotes">
        <pc:chgData name="Marni Heffron" userId="21e5f6e873c3ca51" providerId="LiveId" clId="{7152C4DE-32B4-4834-9C20-91254F3236DA}" dt="2020-04-29T21:05:31.949" v="7169" actId="6549"/>
        <pc:sldMkLst>
          <pc:docMk/>
          <pc:sldMk cId="2374115865" sldId="265"/>
        </pc:sldMkLst>
        <pc:spChg chg="mod">
          <ac:chgData name="Marni Heffron" userId="21e5f6e873c3ca51" providerId="LiveId" clId="{7152C4DE-32B4-4834-9C20-91254F3236DA}" dt="2020-04-23T01:38:46.668" v="643" actId="6549"/>
          <ac:spMkLst>
            <pc:docMk/>
            <pc:sldMk cId="2374115865" sldId="265"/>
            <ac:spMk id="2" creationId="{DA58DCA1-9150-421C-8BCF-A1FFD2C9CE50}"/>
          </ac:spMkLst>
        </pc:spChg>
        <pc:spChg chg="del">
          <ac:chgData name="Marni Heffron" userId="21e5f6e873c3ca51" providerId="LiveId" clId="{7152C4DE-32B4-4834-9C20-91254F3236DA}" dt="2020-04-23T00:55:25.831" v="97" actId="478"/>
          <ac:spMkLst>
            <pc:docMk/>
            <pc:sldMk cId="2374115865" sldId="265"/>
            <ac:spMk id="3" creationId="{DDADF5EF-6AA4-4367-BA58-D88B72FC1E80}"/>
          </ac:spMkLst>
        </pc:spChg>
        <pc:spChg chg="add del mod">
          <ac:chgData name="Marni Heffron" userId="21e5f6e873c3ca51" providerId="LiveId" clId="{7152C4DE-32B4-4834-9C20-91254F3236DA}" dt="2020-04-23T00:55:27.657" v="98" actId="478"/>
          <ac:spMkLst>
            <pc:docMk/>
            <pc:sldMk cId="2374115865" sldId="265"/>
            <ac:spMk id="7" creationId="{A3F74930-802B-46DE-BABE-49561086A960}"/>
          </ac:spMkLst>
        </pc:spChg>
        <pc:graphicFrameChg chg="add del mod modGraphic">
          <ac:chgData name="Marni Heffron" userId="21e5f6e873c3ca51" providerId="LiveId" clId="{7152C4DE-32B4-4834-9C20-91254F3236DA}" dt="2020-04-23T00:51:24.163" v="86" actId="478"/>
          <ac:graphicFrameMkLst>
            <pc:docMk/>
            <pc:sldMk cId="2374115865" sldId="265"/>
            <ac:graphicFrameMk id="4" creationId="{18F035CF-0D6B-48E4-B345-45DB8A2DC96B}"/>
          </ac:graphicFrameMkLst>
        </pc:graphicFrameChg>
        <pc:graphicFrameChg chg="add del">
          <ac:chgData name="Marni Heffron" userId="21e5f6e873c3ca51" providerId="LiveId" clId="{7152C4DE-32B4-4834-9C20-91254F3236DA}" dt="2020-04-23T00:55:44.687" v="100" actId="478"/>
          <ac:graphicFrameMkLst>
            <pc:docMk/>
            <pc:sldMk cId="2374115865" sldId="265"/>
            <ac:graphicFrameMk id="8" creationId="{C8352729-3347-4A1D-B8E6-BB85C763461B}"/>
          </ac:graphicFrameMkLst>
        </pc:graphicFrameChg>
        <pc:graphicFrameChg chg="add mod modGraphic">
          <ac:chgData name="Marni Heffron" userId="21e5f6e873c3ca51" providerId="LiveId" clId="{7152C4DE-32B4-4834-9C20-91254F3236DA}" dt="2020-04-23T01:35:35.604" v="572" actId="403"/>
          <ac:graphicFrameMkLst>
            <pc:docMk/>
            <pc:sldMk cId="2374115865" sldId="265"/>
            <ac:graphicFrameMk id="9" creationId="{00BD7E1A-6349-4496-95BC-0F96C64E3297}"/>
          </ac:graphicFrameMkLst>
        </pc:graphicFrameChg>
      </pc:sldChg>
      <pc:sldChg chg="modSp mod modNotes">
        <pc:chgData name="Marni Heffron" userId="21e5f6e873c3ca51" providerId="LiveId" clId="{7152C4DE-32B4-4834-9C20-91254F3236DA}" dt="2020-04-29T20:47:39.246" v="4805" actId="20577"/>
        <pc:sldMkLst>
          <pc:docMk/>
          <pc:sldMk cId="1348427425" sldId="266"/>
        </pc:sldMkLst>
        <pc:spChg chg="mod">
          <ac:chgData name="Marni Heffron" userId="21e5f6e873c3ca51" providerId="LiveId" clId="{7152C4DE-32B4-4834-9C20-91254F3236DA}" dt="2020-04-23T01:32:29" v="545" actId="20577"/>
          <ac:spMkLst>
            <pc:docMk/>
            <pc:sldMk cId="1348427425" sldId="266"/>
            <ac:spMk id="2" creationId="{DA58DCA1-9150-421C-8BCF-A1FFD2C9CE50}"/>
          </ac:spMkLst>
        </pc:spChg>
      </pc:sldChg>
      <pc:sldChg chg="modNotes">
        <pc:chgData name="Marni Heffron" userId="21e5f6e873c3ca51" providerId="LiveId" clId="{7152C4DE-32B4-4834-9C20-91254F3236DA}" dt="2020-04-29T21:17:21.825" v="9107"/>
        <pc:sldMkLst>
          <pc:docMk/>
          <pc:sldMk cId="744656766" sldId="267"/>
        </pc:sldMkLst>
      </pc:sldChg>
      <pc:sldChg chg="modNotes">
        <pc:chgData name="Marni Heffron" userId="21e5f6e873c3ca51" providerId="LiveId" clId="{7152C4DE-32B4-4834-9C20-91254F3236DA}" dt="2020-04-29T21:17:13.895" v="9093" actId="207"/>
        <pc:sldMkLst>
          <pc:docMk/>
          <pc:sldMk cId="692831907" sldId="268"/>
        </pc:sldMkLst>
      </pc:sldChg>
      <pc:sldChg chg="modSp mod">
        <pc:chgData name="Marni Heffron" userId="21e5f6e873c3ca51" providerId="LiveId" clId="{7152C4DE-32B4-4834-9C20-91254F3236DA}" dt="2020-04-29T21:18:29.284" v="9159" actId="6549"/>
        <pc:sldMkLst>
          <pc:docMk/>
          <pc:sldMk cId="4137237416" sldId="272"/>
        </pc:sldMkLst>
        <pc:spChg chg="mod">
          <ac:chgData name="Marni Heffron" userId="21e5f6e873c3ca51" providerId="LiveId" clId="{7152C4DE-32B4-4834-9C20-91254F3236DA}" dt="2020-04-29T21:18:29.284" v="9159" actId="6549"/>
          <ac:spMkLst>
            <pc:docMk/>
            <pc:sldMk cId="4137237416" sldId="272"/>
            <ac:spMk id="3" creationId="{DDADF5EF-6AA4-4367-BA58-D88B72FC1E80}"/>
          </ac:spMkLst>
        </pc:spChg>
      </pc:sldChg>
      <pc:sldChg chg="modSp mod modNotes">
        <pc:chgData name="Marni Heffron" userId="21e5f6e873c3ca51" providerId="LiveId" clId="{7152C4DE-32B4-4834-9C20-91254F3236DA}" dt="2020-04-29T21:08:03.073" v="7533" actId="20577"/>
        <pc:sldMkLst>
          <pc:docMk/>
          <pc:sldMk cId="326638359" sldId="273"/>
        </pc:sldMkLst>
        <pc:spChg chg="mod">
          <ac:chgData name="Marni Heffron" userId="21e5f6e873c3ca51" providerId="LiveId" clId="{7152C4DE-32B4-4834-9C20-91254F3236DA}" dt="2020-04-23T01:38:25.834" v="621" actId="20577"/>
          <ac:spMkLst>
            <pc:docMk/>
            <pc:sldMk cId="326638359" sldId="273"/>
            <ac:spMk id="2" creationId="{DA58DCA1-9150-421C-8BCF-A1FFD2C9CE50}"/>
          </ac:spMkLst>
        </pc:spChg>
        <pc:spChg chg="mod">
          <ac:chgData name="Marni Heffron" userId="21e5f6e873c3ca51" providerId="LiveId" clId="{7152C4DE-32B4-4834-9C20-91254F3236DA}" dt="2020-04-23T02:58:11.461" v="1472" actId="20578"/>
          <ac:spMkLst>
            <pc:docMk/>
            <pc:sldMk cId="326638359" sldId="273"/>
            <ac:spMk id="3" creationId="{DDADF5EF-6AA4-4367-BA58-D88B72FC1E80}"/>
          </ac:spMkLst>
        </pc:spChg>
      </pc:sldChg>
      <pc:sldChg chg="modSp mod modNotes">
        <pc:chgData name="Marni Heffron" userId="21e5f6e873c3ca51" providerId="LiveId" clId="{7152C4DE-32B4-4834-9C20-91254F3236DA}" dt="2020-04-29T21:19:27.656" v="9352" actId="20577"/>
        <pc:sldMkLst>
          <pc:docMk/>
          <pc:sldMk cId="1978894823" sldId="274"/>
        </pc:sldMkLst>
        <pc:spChg chg="mod">
          <ac:chgData name="Marni Heffron" userId="21e5f6e873c3ca51" providerId="LiveId" clId="{7152C4DE-32B4-4834-9C20-91254F3236DA}" dt="2020-04-23T01:48:07.268" v="1354" actId="113"/>
          <ac:spMkLst>
            <pc:docMk/>
            <pc:sldMk cId="1978894823" sldId="274"/>
            <ac:spMk id="2" creationId="{DA58DCA1-9150-421C-8BCF-A1FFD2C9CE50}"/>
          </ac:spMkLst>
        </pc:spChg>
        <pc:spChg chg="mod">
          <ac:chgData name="Marni Heffron" userId="21e5f6e873c3ca51" providerId="LiveId" clId="{7152C4DE-32B4-4834-9C20-91254F3236DA}" dt="2020-04-29T21:18:18.059" v="9148" actId="20577"/>
          <ac:spMkLst>
            <pc:docMk/>
            <pc:sldMk cId="1978894823" sldId="274"/>
            <ac:spMk id="3" creationId="{DDADF5EF-6AA4-4367-BA58-D88B72FC1E80}"/>
          </ac:spMkLst>
        </pc:spChg>
      </pc:sldChg>
      <pc:sldMasterChg chg="modSldLayout">
        <pc:chgData name="Marni Heffron" userId="21e5f6e873c3ca51" providerId="LiveId" clId="{7152C4DE-32B4-4834-9C20-91254F3236DA}" dt="2020-04-23T01:30:11.748" v="527"/>
        <pc:sldMasterMkLst>
          <pc:docMk/>
          <pc:sldMasterMk cId="4092755648" sldId="2147483759"/>
        </pc:sldMasterMkLst>
        <pc:sldLayoutChg chg="setBg">
          <pc:chgData name="Marni Heffron" userId="21e5f6e873c3ca51" providerId="LiveId" clId="{7152C4DE-32B4-4834-9C20-91254F3236DA}" dt="2020-04-23T01:29:27.289" v="524"/>
          <pc:sldLayoutMkLst>
            <pc:docMk/>
            <pc:sldMasterMk cId="4092755648" sldId="2147483759"/>
            <pc:sldLayoutMk cId="3790194576" sldId="2147483760"/>
          </pc:sldLayoutMkLst>
        </pc:sldLayoutChg>
        <pc:sldLayoutChg chg="setBg">
          <pc:chgData name="Marni Heffron" userId="21e5f6e873c3ca51" providerId="LiveId" clId="{7152C4DE-32B4-4834-9C20-91254F3236DA}" dt="2020-04-23T01:30:08.434" v="526"/>
          <pc:sldLayoutMkLst>
            <pc:docMk/>
            <pc:sldMasterMk cId="4092755648" sldId="2147483759"/>
            <pc:sldLayoutMk cId="2018709196" sldId="2147483761"/>
          </pc:sldLayoutMkLst>
        </pc:sldLayoutChg>
        <pc:sldLayoutChg chg="setBg">
          <pc:chgData name="Marni Heffron" userId="21e5f6e873c3ca51" providerId="LiveId" clId="{7152C4DE-32B4-4834-9C20-91254F3236DA}" dt="2020-04-23T01:30:04.837" v="525"/>
          <pc:sldLayoutMkLst>
            <pc:docMk/>
            <pc:sldMasterMk cId="4092755648" sldId="2147483759"/>
            <pc:sldLayoutMk cId="1442684574" sldId="2147483762"/>
          </pc:sldLayoutMkLst>
        </pc:sldLayoutChg>
        <pc:sldLayoutChg chg="setBg">
          <pc:chgData name="Marni Heffron" userId="21e5f6e873c3ca51" providerId="LiveId" clId="{7152C4DE-32B4-4834-9C20-91254F3236DA}" dt="2020-04-23T01:30:11.748" v="527"/>
          <pc:sldLayoutMkLst>
            <pc:docMk/>
            <pc:sldMasterMk cId="4092755648" sldId="2147483759"/>
            <pc:sldLayoutMk cId="1693398175" sldId="214748376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305DD-6ECF-425D-AFEE-D55CD6BCCF29}" type="datetimeFigureOut">
              <a:rPr lang="en-US" smtClean="0"/>
              <a:t>4/29/2020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F66FB-2CF2-44B9-85FD-C83EE18E2533}" type="slidenum">
              <a:rPr lang="en-US" smtClean="0"/>
              <a:t>‹#›</a:t>
            </a:fld>
            <a:endParaRPr lang="en-US"/>
          </a:p>
        </p:txBody>
      </p:sp>
    </p:spTree>
    <p:extLst>
      <p:ext uri="{BB962C8B-B14F-4D97-AF65-F5344CB8AC3E}">
        <p14:creationId xmlns:p14="http://schemas.microsoft.com/office/powerpoint/2010/main" val="1001660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EF66FB-2CF2-44B9-85FD-C83EE18E2533}" type="slidenum">
              <a:rPr lang="en-US" smtClean="0"/>
              <a:t>1</a:t>
            </a:fld>
            <a:endParaRPr lang="en-US"/>
          </a:p>
        </p:txBody>
      </p:sp>
    </p:spTree>
    <p:extLst>
      <p:ext uri="{BB962C8B-B14F-4D97-AF65-F5344CB8AC3E}">
        <p14:creationId xmlns:p14="http://schemas.microsoft.com/office/powerpoint/2010/main" val="1747959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the Board agreed, and there are now 3 stations planned in the North Downtown area.  </a:t>
            </a:r>
          </a:p>
          <a:p>
            <a:endParaRPr lang="en-US" dirty="0"/>
          </a:p>
          <a:p>
            <a:r>
              <a:rPr lang="en-US" dirty="0">
                <a:solidFill>
                  <a:srgbClr val="FF0000"/>
                </a:solidFill>
              </a:rPr>
              <a:t>Pause and see if there are any Questions or Comments about past efforts. </a:t>
            </a:r>
          </a:p>
          <a:p>
            <a:endParaRPr lang="en-US" dirty="0"/>
          </a:p>
        </p:txBody>
      </p:sp>
      <p:sp>
        <p:nvSpPr>
          <p:cNvPr id="4" name="Slide Number Placeholder 3"/>
          <p:cNvSpPr>
            <a:spLocks noGrp="1"/>
          </p:cNvSpPr>
          <p:nvPr>
            <p:ph type="sldNum" sz="quarter" idx="5"/>
          </p:nvPr>
        </p:nvSpPr>
        <p:spPr/>
        <p:txBody>
          <a:bodyPr/>
          <a:lstStyle/>
          <a:p>
            <a:fld id="{CBEF66FB-2CF2-44B9-85FD-C83EE18E2533}" type="slidenum">
              <a:rPr lang="en-US" smtClean="0"/>
              <a:t>10</a:t>
            </a:fld>
            <a:endParaRPr lang="en-US"/>
          </a:p>
        </p:txBody>
      </p:sp>
    </p:spTree>
    <p:extLst>
      <p:ext uri="{BB962C8B-B14F-4D97-AF65-F5344CB8AC3E}">
        <p14:creationId xmlns:p14="http://schemas.microsoft.com/office/powerpoint/2010/main" val="530110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Mercer Stakeholder accomplishments in the past 14 years is impressive.  </a:t>
            </a:r>
          </a:p>
          <a:p>
            <a:r>
              <a:rPr lang="en-US" dirty="0"/>
              <a:t>And it was all done with an Ad Hoc committee that operates independent of  City government.   </a:t>
            </a:r>
          </a:p>
          <a:p>
            <a:endParaRPr lang="en-US" dirty="0"/>
          </a:p>
          <a:p>
            <a:r>
              <a:rPr lang="en-US" dirty="0"/>
              <a:t>The fact that initial efforts were Consensus-based made this group very influential.  And without the infighting, also allowed the neighborhood to support and then win two Federal grants for Mercer Street, and many other improvements. </a:t>
            </a:r>
          </a:p>
          <a:p>
            <a:endParaRPr lang="en-US" dirty="0"/>
          </a:p>
          <a:p>
            <a:r>
              <a:rPr lang="en-US" dirty="0"/>
              <a:t>But, there is still more to be built in this next decade, and many more challenges coming in this decade.  </a:t>
            </a:r>
          </a:p>
          <a:p>
            <a:endParaRPr lang="en-US" dirty="0"/>
          </a:p>
          <a:p>
            <a:r>
              <a:rPr lang="en-US" dirty="0"/>
              <a:t>Here is a list of projects and policies.  </a:t>
            </a:r>
          </a:p>
        </p:txBody>
      </p:sp>
      <p:sp>
        <p:nvSpPr>
          <p:cNvPr id="4" name="Slide Number Placeholder 3"/>
          <p:cNvSpPr>
            <a:spLocks noGrp="1"/>
          </p:cNvSpPr>
          <p:nvPr>
            <p:ph type="sldNum" sz="quarter" idx="5"/>
          </p:nvPr>
        </p:nvSpPr>
        <p:spPr/>
        <p:txBody>
          <a:bodyPr/>
          <a:lstStyle/>
          <a:p>
            <a:fld id="{CBEF66FB-2CF2-44B9-85FD-C83EE18E2533}" type="slidenum">
              <a:rPr lang="en-US" smtClean="0"/>
              <a:t>11</a:t>
            </a:fld>
            <a:endParaRPr lang="en-US"/>
          </a:p>
        </p:txBody>
      </p:sp>
    </p:spTree>
    <p:extLst>
      <p:ext uri="{BB962C8B-B14F-4D97-AF65-F5344CB8AC3E}">
        <p14:creationId xmlns:p14="http://schemas.microsoft.com/office/powerpoint/2010/main" val="2366790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open it up for discussion.  Given the number of folks in the meeting, please raise your virtual hand and we’ll call on you before speaking.  </a:t>
            </a:r>
          </a:p>
        </p:txBody>
      </p:sp>
      <p:sp>
        <p:nvSpPr>
          <p:cNvPr id="4" name="Slide Number Placeholder 3"/>
          <p:cNvSpPr>
            <a:spLocks noGrp="1"/>
          </p:cNvSpPr>
          <p:nvPr>
            <p:ph type="sldNum" sz="quarter" idx="5"/>
          </p:nvPr>
        </p:nvSpPr>
        <p:spPr/>
        <p:txBody>
          <a:bodyPr/>
          <a:lstStyle/>
          <a:p>
            <a:fld id="{CBEF66FB-2CF2-44B9-85FD-C83EE18E2533}" type="slidenum">
              <a:rPr lang="en-US" smtClean="0"/>
              <a:t>12</a:t>
            </a:fld>
            <a:endParaRPr lang="en-US"/>
          </a:p>
        </p:txBody>
      </p:sp>
    </p:spTree>
    <p:extLst>
      <p:ext uri="{BB962C8B-B14F-4D97-AF65-F5344CB8AC3E}">
        <p14:creationId xmlns:p14="http://schemas.microsoft.com/office/powerpoint/2010/main" val="2866852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biggest of the future projects in the neighborhood is Sound Transit’s Ballard Link Extension.  </a:t>
            </a:r>
          </a:p>
          <a:p>
            <a:endParaRPr lang="en-US" dirty="0"/>
          </a:p>
          <a:p>
            <a:r>
              <a:rPr lang="en-US" dirty="0"/>
              <a:t>The Mercer Stakeholders advocated for three stations before the vote, but there is a lot of planning and design yet to come.   We have scheduled Sound Transit to present to the Mercer Stakeholders in early June.  </a:t>
            </a:r>
          </a:p>
          <a:p>
            <a:endParaRPr lang="en-US" dirty="0"/>
          </a:p>
          <a:p>
            <a:r>
              <a:rPr lang="en-US" dirty="0"/>
              <a:t>Before that, we thought it would be good to have a set of high level principals to guide those interactions.  The Downtown Seattle Association has developed a set of principals that  provide a great starting place for this discussion, particularly since the section between Westlake and Seattle Center is considered part of the downtown segment of that line. </a:t>
            </a:r>
          </a:p>
          <a:p>
            <a:endParaRPr lang="en-US" dirty="0"/>
          </a:p>
          <a:p>
            <a:r>
              <a:rPr lang="en-US" dirty="0">
                <a:solidFill>
                  <a:srgbClr val="FF0000"/>
                </a:solidFill>
              </a:rPr>
              <a:t>Jacqueline Gruber, Director of the Built Environment for DSA</a:t>
            </a:r>
            <a:r>
              <a:rPr lang="en-US" dirty="0"/>
              <a:t> will go through those guiding principals, and then at the end, we’ll discuss whether those should be edited or augmented to reflect the needs of North Downtown. </a:t>
            </a:r>
          </a:p>
          <a:p>
            <a:endParaRPr lang="en-US" dirty="0"/>
          </a:p>
          <a:p>
            <a:endParaRPr lang="en-US" dirty="0"/>
          </a:p>
        </p:txBody>
      </p:sp>
      <p:sp>
        <p:nvSpPr>
          <p:cNvPr id="4" name="Slide Number Placeholder 3"/>
          <p:cNvSpPr>
            <a:spLocks noGrp="1"/>
          </p:cNvSpPr>
          <p:nvPr>
            <p:ph type="sldNum" sz="quarter" idx="5"/>
          </p:nvPr>
        </p:nvSpPr>
        <p:spPr/>
        <p:txBody>
          <a:bodyPr/>
          <a:lstStyle/>
          <a:p>
            <a:fld id="{CBEF66FB-2CF2-44B9-85FD-C83EE18E2533}" type="slidenum">
              <a:rPr lang="en-US" smtClean="0"/>
              <a:t>13</a:t>
            </a:fld>
            <a:endParaRPr lang="en-US"/>
          </a:p>
        </p:txBody>
      </p:sp>
    </p:spTree>
    <p:extLst>
      <p:ext uri="{BB962C8B-B14F-4D97-AF65-F5344CB8AC3E}">
        <p14:creationId xmlns:p14="http://schemas.microsoft.com/office/powerpoint/2010/main" val="171954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by </a:t>
            </a:r>
            <a:r>
              <a:rPr lang="en-US" dirty="0">
                <a:solidFill>
                  <a:srgbClr val="FF0000"/>
                </a:solidFill>
              </a:rPr>
              <a:t>Jacqueline Gruber, Director of the Built Environment for DSA</a:t>
            </a:r>
            <a:endParaRPr lang="en-US" dirty="0"/>
          </a:p>
        </p:txBody>
      </p:sp>
      <p:sp>
        <p:nvSpPr>
          <p:cNvPr id="4" name="Slide Number Placeholder 3"/>
          <p:cNvSpPr>
            <a:spLocks noGrp="1"/>
          </p:cNvSpPr>
          <p:nvPr>
            <p:ph type="sldNum" sz="quarter" idx="5"/>
          </p:nvPr>
        </p:nvSpPr>
        <p:spPr/>
        <p:txBody>
          <a:bodyPr/>
          <a:lstStyle/>
          <a:p>
            <a:fld id="{CBEF66FB-2CF2-44B9-85FD-C83EE18E2533}" type="slidenum">
              <a:rPr lang="en-US" smtClean="0"/>
              <a:t>14</a:t>
            </a:fld>
            <a:endParaRPr lang="en-US"/>
          </a:p>
        </p:txBody>
      </p:sp>
    </p:spTree>
    <p:extLst>
      <p:ext uri="{BB962C8B-B14F-4D97-AF65-F5344CB8AC3E}">
        <p14:creationId xmlns:p14="http://schemas.microsoft.com/office/powerpoint/2010/main" val="3294930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EF66FB-2CF2-44B9-85FD-C83EE18E2533}" type="slidenum">
              <a:rPr lang="en-US" smtClean="0"/>
              <a:t>15</a:t>
            </a:fld>
            <a:endParaRPr lang="en-US"/>
          </a:p>
        </p:txBody>
      </p:sp>
    </p:spTree>
    <p:extLst>
      <p:ext uri="{BB962C8B-B14F-4D97-AF65-F5344CB8AC3E}">
        <p14:creationId xmlns:p14="http://schemas.microsoft.com/office/powerpoint/2010/main" val="2747085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EF66FB-2CF2-44B9-85FD-C83EE18E2533}" type="slidenum">
              <a:rPr lang="en-US" smtClean="0"/>
              <a:t>16</a:t>
            </a:fld>
            <a:endParaRPr lang="en-US"/>
          </a:p>
        </p:txBody>
      </p:sp>
    </p:spTree>
    <p:extLst>
      <p:ext uri="{BB962C8B-B14F-4D97-AF65-F5344CB8AC3E}">
        <p14:creationId xmlns:p14="http://schemas.microsoft.com/office/powerpoint/2010/main" val="2793876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EF66FB-2CF2-44B9-85FD-C83EE18E2533}" type="slidenum">
              <a:rPr lang="en-US" smtClean="0"/>
              <a:t>17</a:t>
            </a:fld>
            <a:endParaRPr lang="en-US"/>
          </a:p>
        </p:txBody>
      </p:sp>
    </p:spTree>
    <p:extLst>
      <p:ext uri="{BB962C8B-B14F-4D97-AF65-F5344CB8AC3E}">
        <p14:creationId xmlns:p14="http://schemas.microsoft.com/office/powerpoint/2010/main" val="1360841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discussion.  </a:t>
            </a:r>
          </a:p>
          <a:p>
            <a:endParaRPr lang="en-US" dirty="0"/>
          </a:p>
          <a:p>
            <a:r>
              <a:rPr lang="en-US" dirty="0"/>
              <a:t>We plan to send out a survey to collection information about your transportation priorities so we can plan meetings that fit your needs. </a:t>
            </a:r>
          </a:p>
        </p:txBody>
      </p:sp>
      <p:sp>
        <p:nvSpPr>
          <p:cNvPr id="4" name="Slide Number Placeholder 3"/>
          <p:cNvSpPr>
            <a:spLocks noGrp="1"/>
          </p:cNvSpPr>
          <p:nvPr>
            <p:ph type="sldNum" sz="quarter" idx="5"/>
          </p:nvPr>
        </p:nvSpPr>
        <p:spPr/>
        <p:txBody>
          <a:bodyPr/>
          <a:lstStyle/>
          <a:p>
            <a:fld id="{CBEF66FB-2CF2-44B9-85FD-C83EE18E2533}" type="slidenum">
              <a:rPr lang="en-US" smtClean="0"/>
              <a:t>18</a:t>
            </a:fld>
            <a:endParaRPr lang="en-US"/>
          </a:p>
        </p:txBody>
      </p:sp>
    </p:spTree>
    <p:extLst>
      <p:ext uri="{BB962C8B-B14F-4D97-AF65-F5344CB8AC3E}">
        <p14:creationId xmlns:p14="http://schemas.microsoft.com/office/powerpoint/2010/main" val="2476264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and welcome to our first Mercer Corridor Stakeholder meeting of the near decade.  </a:t>
            </a:r>
          </a:p>
          <a:p>
            <a:endParaRPr lang="en-US" dirty="0"/>
          </a:p>
          <a:p>
            <a:r>
              <a:rPr lang="en-US" dirty="0"/>
              <a:t>I hope you are all doing well working from home and staying safe.  </a:t>
            </a:r>
          </a:p>
          <a:p>
            <a:endParaRPr lang="en-US" dirty="0"/>
          </a:p>
          <a:p>
            <a:r>
              <a:rPr lang="en-US" dirty="0"/>
              <a:t>We started planning in January to re-invigorate the Mercer Stakeholders, and decided a few weeks ago that we just can’t wait to get us all together, so we hope this virtual format works for now.  </a:t>
            </a:r>
          </a:p>
          <a:p>
            <a:endParaRPr lang="en-US" dirty="0"/>
          </a:p>
          <a:p>
            <a:r>
              <a:rPr lang="en-US" dirty="0"/>
              <a:t>We have invited many new entities to join our group.  And rather than having you all verbally introduce yourselves, I ask that you use the “Chat” button and tell everyone who is here with your name and organization.  </a:t>
            </a:r>
          </a:p>
          <a:p>
            <a:endParaRPr lang="en-US" dirty="0"/>
          </a:p>
          <a:p>
            <a:r>
              <a:rPr lang="en-US" dirty="0"/>
              <a:t>If you have questions during our presentation, please use the “Raise Hand” button or use the chat to send us a questions and we’ll try to respond as we go.  </a:t>
            </a:r>
          </a:p>
        </p:txBody>
      </p:sp>
      <p:sp>
        <p:nvSpPr>
          <p:cNvPr id="4" name="Slide Number Placeholder 3"/>
          <p:cNvSpPr>
            <a:spLocks noGrp="1"/>
          </p:cNvSpPr>
          <p:nvPr>
            <p:ph type="sldNum" sz="quarter" idx="5"/>
          </p:nvPr>
        </p:nvSpPr>
        <p:spPr/>
        <p:txBody>
          <a:bodyPr/>
          <a:lstStyle/>
          <a:p>
            <a:fld id="{CBEF66FB-2CF2-44B9-85FD-C83EE18E2533}" type="slidenum">
              <a:rPr lang="en-US" smtClean="0"/>
              <a:t>2</a:t>
            </a:fld>
            <a:endParaRPr lang="en-US"/>
          </a:p>
        </p:txBody>
      </p:sp>
    </p:spTree>
    <p:extLst>
      <p:ext uri="{BB962C8B-B14F-4D97-AF65-F5344CB8AC3E}">
        <p14:creationId xmlns:p14="http://schemas.microsoft.com/office/powerpoint/2010/main" val="789830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For all of you that are new to our group, or even if you haven’t been here since the beginning, I wanted to do a brief recap of everything that the Mercer Stakeholders have accomplished in the 14 years since we first convened. </a:t>
            </a:r>
          </a:p>
        </p:txBody>
      </p:sp>
      <p:sp>
        <p:nvSpPr>
          <p:cNvPr id="4" name="Slide Number Placeholder 3"/>
          <p:cNvSpPr>
            <a:spLocks noGrp="1"/>
          </p:cNvSpPr>
          <p:nvPr>
            <p:ph type="sldNum" sz="quarter" idx="5"/>
          </p:nvPr>
        </p:nvSpPr>
        <p:spPr/>
        <p:txBody>
          <a:bodyPr/>
          <a:lstStyle/>
          <a:p>
            <a:fld id="{CBEF66FB-2CF2-44B9-85FD-C83EE18E2533}" type="slidenum">
              <a:rPr lang="en-US" smtClean="0"/>
              <a:t>3</a:t>
            </a:fld>
            <a:endParaRPr lang="en-US"/>
          </a:p>
        </p:txBody>
      </p:sp>
    </p:spTree>
    <p:extLst>
      <p:ext uri="{BB962C8B-B14F-4D97-AF65-F5344CB8AC3E}">
        <p14:creationId xmlns:p14="http://schemas.microsoft.com/office/powerpoint/2010/main" val="193552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adventure was the SLU/Uptown Triangle Mobility Plan, launched in 2010. </a:t>
            </a:r>
          </a:p>
          <a:p>
            <a:endParaRPr lang="en-US" dirty="0"/>
          </a:p>
          <a:p>
            <a:r>
              <a:rPr lang="en-US" dirty="0"/>
              <a:t>Go this this slide and next</a:t>
            </a:r>
          </a:p>
          <a:p>
            <a:endParaRPr lang="en-US" dirty="0"/>
          </a:p>
        </p:txBody>
      </p:sp>
      <p:sp>
        <p:nvSpPr>
          <p:cNvPr id="4" name="Slide Number Placeholder 3"/>
          <p:cNvSpPr>
            <a:spLocks noGrp="1"/>
          </p:cNvSpPr>
          <p:nvPr>
            <p:ph type="sldNum" sz="quarter" idx="5"/>
          </p:nvPr>
        </p:nvSpPr>
        <p:spPr/>
        <p:txBody>
          <a:bodyPr/>
          <a:lstStyle/>
          <a:p>
            <a:fld id="{CBEF66FB-2CF2-44B9-85FD-C83EE18E2533}" type="slidenum">
              <a:rPr lang="en-US" smtClean="0"/>
              <a:t>4</a:t>
            </a:fld>
            <a:endParaRPr lang="en-US"/>
          </a:p>
        </p:txBody>
      </p:sp>
    </p:spTree>
    <p:extLst>
      <p:ext uri="{BB962C8B-B14F-4D97-AF65-F5344CB8AC3E}">
        <p14:creationId xmlns:p14="http://schemas.microsoft.com/office/powerpoint/2010/main" val="2124656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Mobility Plan is where the stakeholders worked with the City, King County Metro and the WSDOT to determine the preferred function of various streets, particularly the new grid of streets that cross 7</a:t>
            </a:r>
            <a:r>
              <a:rPr lang="en-US" baseline="30000" dirty="0"/>
              <a:t>th</a:t>
            </a:r>
            <a:r>
              <a:rPr lang="en-US" dirty="0"/>
              <a:t> Avenue (formerly part of SR 99).  </a:t>
            </a:r>
          </a:p>
          <a:p>
            <a:endParaRPr lang="en-US" dirty="0"/>
          </a:p>
          <a:p>
            <a:r>
              <a:rPr lang="en-US" dirty="0"/>
              <a:t>Harrison Street should be the workhorse for vehicular traffic, including future east-west transit that might connect SLU and the Seattle Center.  It is were the on and off-ramps to SR 99 Connect, and retained its 4 vehicles lanes. </a:t>
            </a:r>
          </a:p>
          <a:p>
            <a:endParaRPr lang="en-US" dirty="0"/>
          </a:p>
          <a:p>
            <a:r>
              <a:rPr lang="en-US" dirty="0"/>
              <a:t>Thomas Street should be prioritized for pedestrians and bikes, and that has been a focus of its design as a Green Street and Greenway, and incorporated into plans such as Lake2Bay and as the major pedestrian route to the new Arena.</a:t>
            </a:r>
          </a:p>
          <a:p>
            <a:endParaRPr lang="en-US" dirty="0"/>
          </a:p>
          <a:p>
            <a:r>
              <a:rPr lang="en-US" dirty="0"/>
              <a:t>John Street is a local street, but also recognized that it is needed to serve trucks since it has fewer physical barriers than routes that use Harrison Street.</a:t>
            </a:r>
          </a:p>
          <a:p>
            <a:endParaRPr lang="en-US" dirty="0"/>
          </a:p>
          <a:p>
            <a:r>
              <a:rPr lang="en-US" dirty="0"/>
              <a:t>As noted above, most of the nearly 60 recommendations from that Mobility Plan have been completed or incorporated into transportation projects. </a:t>
            </a:r>
          </a:p>
        </p:txBody>
      </p:sp>
      <p:sp>
        <p:nvSpPr>
          <p:cNvPr id="4" name="Slide Number Placeholder 3"/>
          <p:cNvSpPr>
            <a:spLocks noGrp="1"/>
          </p:cNvSpPr>
          <p:nvPr>
            <p:ph type="sldNum" sz="quarter" idx="5"/>
          </p:nvPr>
        </p:nvSpPr>
        <p:spPr/>
        <p:txBody>
          <a:bodyPr/>
          <a:lstStyle/>
          <a:p>
            <a:fld id="{CBEF66FB-2CF2-44B9-85FD-C83EE18E2533}" type="slidenum">
              <a:rPr lang="en-US" smtClean="0"/>
              <a:t>5</a:t>
            </a:fld>
            <a:endParaRPr lang="en-US"/>
          </a:p>
        </p:txBody>
      </p:sp>
    </p:spTree>
    <p:extLst>
      <p:ext uri="{BB962C8B-B14F-4D97-AF65-F5344CB8AC3E}">
        <p14:creationId xmlns:p14="http://schemas.microsoft.com/office/powerpoint/2010/main" val="612906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beginning, the Mercer Stakeholders have engaged with WSDOT to influence design of the new SR 99 Tunnel, the North Access (which are the ramps that connect SR 99 to the neighborhood) and most recently the North Surface Streets project (which is nearly done, but on pause with Covid-19 social distancing requirements).</a:t>
            </a:r>
          </a:p>
          <a:p>
            <a:endParaRPr lang="en-US" dirty="0"/>
          </a:p>
          <a:p>
            <a:r>
              <a:rPr lang="en-US" dirty="0"/>
              <a:t>The group has provided input on everything from lane configuration, traffic control, signage and construction sequencing.   </a:t>
            </a:r>
          </a:p>
        </p:txBody>
      </p:sp>
      <p:sp>
        <p:nvSpPr>
          <p:cNvPr id="4" name="Slide Number Placeholder 3"/>
          <p:cNvSpPr>
            <a:spLocks noGrp="1"/>
          </p:cNvSpPr>
          <p:nvPr>
            <p:ph type="sldNum" sz="quarter" idx="5"/>
          </p:nvPr>
        </p:nvSpPr>
        <p:spPr/>
        <p:txBody>
          <a:bodyPr/>
          <a:lstStyle/>
          <a:p>
            <a:fld id="{CBEF66FB-2CF2-44B9-85FD-C83EE18E2533}" type="slidenum">
              <a:rPr lang="en-US" smtClean="0"/>
              <a:t>6</a:t>
            </a:fld>
            <a:endParaRPr lang="en-US"/>
          </a:p>
        </p:txBody>
      </p:sp>
    </p:spTree>
    <p:extLst>
      <p:ext uri="{BB962C8B-B14F-4D97-AF65-F5344CB8AC3E}">
        <p14:creationId xmlns:p14="http://schemas.microsoft.com/office/powerpoint/2010/main" val="1916229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when King County Metro and SDOT planned to put the transit-only lanes on Westlake Avenue N, they came to the Mercer Stakeholders as the best way to reach the employers and businesses along that corridor.  We helped determine the best locations for stops, and where parking and loading zones would be best.  </a:t>
            </a:r>
          </a:p>
        </p:txBody>
      </p:sp>
      <p:sp>
        <p:nvSpPr>
          <p:cNvPr id="4" name="Slide Number Placeholder 3"/>
          <p:cNvSpPr>
            <a:spLocks noGrp="1"/>
          </p:cNvSpPr>
          <p:nvPr>
            <p:ph type="sldNum" sz="quarter" idx="5"/>
          </p:nvPr>
        </p:nvSpPr>
        <p:spPr/>
        <p:txBody>
          <a:bodyPr/>
          <a:lstStyle/>
          <a:p>
            <a:fld id="{CBEF66FB-2CF2-44B9-85FD-C83EE18E2533}" type="slidenum">
              <a:rPr lang="en-US" smtClean="0"/>
              <a:t>7</a:t>
            </a:fld>
            <a:endParaRPr lang="en-US"/>
          </a:p>
        </p:txBody>
      </p:sp>
    </p:spTree>
    <p:extLst>
      <p:ext uri="{BB962C8B-B14F-4D97-AF65-F5344CB8AC3E}">
        <p14:creationId xmlns:p14="http://schemas.microsoft.com/office/powerpoint/2010/main" val="135728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last big effort was to review and advocate for the neighborhood when Sound Transit was planning the Ballard Link Extension as part of its ST3 bond measure.  </a:t>
            </a:r>
          </a:p>
          <a:p>
            <a:endParaRPr lang="en-US" dirty="0"/>
          </a:p>
          <a:p>
            <a:r>
              <a:rPr lang="en-US" dirty="0"/>
              <a:t>The original plan for ST3 had just two stations in North Downtown:  one in South Lake Union and the other at Seattle Center.  </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CBEF66FB-2CF2-44B9-85FD-C83EE18E2533}" type="slidenum">
              <a:rPr lang="en-US" smtClean="0"/>
              <a:t>8</a:t>
            </a:fld>
            <a:endParaRPr lang="en-US"/>
          </a:p>
        </p:txBody>
      </p:sp>
    </p:spTree>
    <p:extLst>
      <p:ext uri="{BB962C8B-B14F-4D97-AF65-F5344CB8AC3E}">
        <p14:creationId xmlns:p14="http://schemas.microsoft.com/office/powerpoint/2010/main" val="2242308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provided the Sound Transit staff and Board with research about the future growth planned for the neighborhood, which we showed would be the second highest density in their system.  We showed that these neighborhoods should be considered an extension of the downtown core, with station spacing appropriate for the coming density.  </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CBEF66FB-2CF2-44B9-85FD-C83EE18E2533}" type="slidenum">
              <a:rPr lang="en-US" smtClean="0"/>
              <a:t>9</a:t>
            </a:fld>
            <a:endParaRPr lang="en-US"/>
          </a:p>
        </p:txBody>
      </p:sp>
    </p:spTree>
    <p:extLst>
      <p:ext uri="{BB962C8B-B14F-4D97-AF65-F5344CB8AC3E}">
        <p14:creationId xmlns:p14="http://schemas.microsoft.com/office/powerpoint/2010/main" val="2744649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27D95-11DF-42F7-8BA5-F6E6DC95E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0A53C2-78E2-4826-B674-63666B80EC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BA00CD-20D6-4F0D-85D4-C3D0A71A71EC}"/>
              </a:ext>
            </a:extLst>
          </p:cNvPr>
          <p:cNvSpPr>
            <a:spLocks noGrp="1"/>
          </p:cNvSpPr>
          <p:nvPr>
            <p:ph type="dt" sz="half" idx="10"/>
          </p:nvPr>
        </p:nvSpPr>
        <p:spPr/>
        <p:txBody>
          <a:bodyPr/>
          <a:lstStyle/>
          <a:p>
            <a:fld id="{02AC24A9-CCB6-4F8D-B8DB-C2F3692CFA5A}" type="datetimeFigureOut">
              <a:rPr lang="en-US" smtClean="0"/>
              <a:t>4/29/2020</a:t>
            </a:fld>
            <a:endParaRPr lang="en-US" dirty="0"/>
          </a:p>
        </p:txBody>
      </p:sp>
      <p:sp>
        <p:nvSpPr>
          <p:cNvPr id="5" name="Footer Placeholder 4">
            <a:extLst>
              <a:ext uri="{FF2B5EF4-FFF2-40B4-BE49-F238E27FC236}">
                <a16:creationId xmlns:a16="http://schemas.microsoft.com/office/drawing/2014/main" id="{DD6827C3-AA6A-4F52-90FD-1404B9D183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53B9C8-180F-43CF-AEEC-33F9748E6FEB}"/>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790194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620E1-9620-479A-A42A-2D2A17C0E4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1E6AB2-5D95-473A-999A-3B028785C3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279F5-06AD-4F70-A1F3-9AA22BE75F98}"/>
              </a:ext>
            </a:extLst>
          </p:cNvPr>
          <p:cNvSpPr>
            <a:spLocks noGrp="1"/>
          </p:cNvSpPr>
          <p:nvPr>
            <p:ph type="dt" sz="half" idx="10"/>
          </p:nvPr>
        </p:nvSpPr>
        <p:spPr/>
        <p:txBody>
          <a:bodyPr/>
          <a:lstStyle/>
          <a:p>
            <a:fld id="{02AC24A9-CCB6-4F8D-B8DB-C2F3692CFA5A}" type="datetimeFigureOut">
              <a:rPr lang="en-US" smtClean="0"/>
              <a:t>4/29/2020</a:t>
            </a:fld>
            <a:endParaRPr lang="en-US"/>
          </a:p>
        </p:txBody>
      </p:sp>
      <p:sp>
        <p:nvSpPr>
          <p:cNvPr id="5" name="Footer Placeholder 4">
            <a:extLst>
              <a:ext uri="{FF2B5EF4-FFF2-40B4-BE49-F238E27FC236}">
                <a16:creationId xmlns:a16="http://schemas.microsoft.com/office/drawing/2014/main" id="{C68A475F-A7D6-487E-A6EE-5613038BE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A8603D-EAC7-4831-9635-741CCF8FA16F}"/>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31700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219C8-7FBB-4BC1-AFDE-D273B2BA60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A8C1FE-CC72-4D49-8739-60919DF8AF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4E77C3-2089-4678-B21E-CDE35D285549}"/>
              </a:ext>
            </a:extLst>
          </p:cNvPr>
          <p:cNvSpPr>
            <a:spLocks noGrp="1"/>
          </p:cNvSpPr>
          <p:nvPr>
            <p:ph type="dt" sz="half" idx="10"/>
          </p:nvPr>
        </p:nvSpPr>
        <p:spPr/>
        <p:txBody>
          <a:bodyPr/>
          <a:lstStyle/>
          <a:p>
            <a:fld id="{02AC24A9-CCB6-4F8D-B8DB-C2F3692CFA5A}" type="datetimeFigureOut">
              <a:rPr lang="en-US" smtClean="0"/>
              <a:t>4/29/2020</a:t>
            </a:fld>
            <a:endParaRPr lang="en-US"/>
          </a:p>
        </p:txBody>
      </p:sp>
      <p:sp>
        <p:nvSpPr>
          <p:cNvPr id="5" name="Footer Placeholder 4">
            <a:extLst>
              <a:ext uri="{FF2B5EF4-FFF2-40B4-BE49-F238E27FC236}">
                <a16:creationId xmlns:a16="http://schemas.microsoft.com/office/drawing/2014/main" id="{6BF7E2B5-D73F-4917-92AD-C71967285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E0974-EC07-4534-BE53-12B42CCE3ADD}"/>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2274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B954-8F42-4063-8674-626E72586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17B2D5-48B8-4B4B-A925-3700B17A24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DC42D-7669-4BBC-BE8E-9BD883A38FA9}"/>
              </a:ext>
            </a:extLst>
          </p:cNvPr>
          <p:cNvSpPr>
            <a:spLocks noGrp="1"/>
          </p:cNvSpPr>
          <p:nvPr>
            <p:ph type="dt" sz="half" idx="10"/>
          </p:nvPr>
        </p:nvSpPr>
        <p:spPr/>
        <p:txBody>
          <a:bodyPr/>
          <a:lstStyle/>
          <a:p>
            <a:fld id="{02AC24A9-CCB6-4F8D-B8DB-C2F3692CFA5A}" type="datetimeFigureOut">
              <a:rPr lang="en-US" smtClean="0"/>
              <a:t>4/29/2020</a:t>
            </a:fld>
            <a:endParaRPr lang="en-US"/>
          </a:p>
        </p:txBody>
      </p:sp>
      <p:sp>
        <p:nvSpPr>
          <p:cNvPr id="5" name="Footer Placeholder 4">
            <a:extLst>
              <a:ext uri="{FF2B5EF4-FFF2-40B4-BE49-F238E27FC236}">
                <a16:creationId xmlns:a16="http://schemas.microsoft.com/office/drawing/2014/main" id="{4F54BCEB-1FDB-47DF-BB0F-F354D72A54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F9970-6CBA-47BE-8831-58353AF0AA0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18709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92DA6-B557-4D3E-B847-C7E62E7CBE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6C5820-6B4B-4990-A21E-6BC2E4F884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ACC83F-9F36-4E48-890D-76927C36166A}"/>
              </a:ext>
            </a:extLst>
          </p:cNvPr>
          <p:cNvSpPr>
            <a:spLocks noGrp="1"/>
          </p:cNvSpPr>
          <p:nvPr>
            <p:ph type="dt" sz="half" idx="10"/>
          </p:nvPr>
        </p:nvSpPr>
        <p:spPr/>
        <p:txBody>
          <a:bodyPr/>
          <a:lstStyle/>
          <a:p>
            <a:fld id="{02AC24A9-CCB6-4F8D-B8DB-C2F3692CFA5A}" type="datetimeFigureOut">
              <a:rPr lang="en-US" smtClean="0"/>
              <a:t>4/29/2020</a:t>
            </a:fld>
            <a:endParaRPr lang="en-US"/>
          </a:p>
        </p:txBody>
      </p:sp>
      <p:sp>
        <p:nvSpPr>
          <p:cNvPr id="5" name="Footer Placeholder 4">
            <a:extLst>
              <a:ext uri="{FF2B5EF4-FFF2-40B4-BE49-F238E27FC236}">
                <a16:creationId xmlns:a16="http://schemas.microsoft.com/office/drawing/2014/main" id="{5B369F33-A924-45A4-A01C-26D841D31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31566-9385-479C-8DA0-BEC3FDA4AC16}"/>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442684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2E04-4BB9-40DE-8F25-E586328806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206134-E4FD-493C-97ED-95E1E0ADA8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C7AB2A-45F9-41FA-9FCB-AE4BA4E2C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625293-5B45-41E2-90F9-DEE73480DD00}"/>
              </a:ext>
            </a:extLst>
          </p:cNvPr>
          <p:cNvSpPr>
            <a:spLocks noGrp="1"/>
          </p:cNvSpPr>
          <p:nvPr>
            <p:ph type="dt" sz="half" idx="10"/>
          </p:nvPr>
        </p:nvSpPr>
        <p:spPr/>
        <p:txBody>
          <a:bodyPr/>
          <a:lstStyle/>
          <a:p>
            <a:fld id="{02AC24A9-CCB6-4F8D-B8DB-C2F3692CFA5A}" type="datetimeFigureOut">
              <a:rPr lang="en-US" smtClean="0"/>
              <a:t>4/29/2020</a:t>
            </a:fld>
            <a:endParaRPr lang="en-US"/>
          </a:p>
        </p:txBody>
      </p:sp>
      <p:sp>
        <p:nvSpPr>
          <p:cNvPr id="6" name="Footer Placeholder 5">
            <a:extLst>
              <a:ext uri="{FF2B5EF4-FFF2-40B4-BE49-F238E27FC236}">
                <a16:creationId xmlns:a16="http://schemas.microsoft.com/office/drawing/2014/main" id="{A70C2E1C-3D43-4CCD-8B05-74F3F3503F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55177C-7F43-4CAA-B232-9AC07248065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93398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AAA0B-A183-4126-8BC0-706F0EDABD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C7C07-6A4C-4E98-80C2-2C9F30CF7D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2C73A4-8239-424E-A23E-F614B90B27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28ADC1-8D1B-42EA-953D-C7DF8F8321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126034-4F55-4D3A-A54E-0B729DDC4A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2FC3DC-54E4-4546-B28C-933E801E151E}"/>
              </a:ext>
            </a:extLst>
          </p:cNvPr>
          <p:cNvSpPr>
            <a:spLocks noGrp="1"/>
          </p:cNvSpPr>
          <p:nvPr>
            <p:ph type="dt" sz="half" idx="10"/>
          </p:nvPr>
        </p:nvSpPr>
        <p:spPr/>
        <p:txBody>
          <a:bodyPr/>
          <a:lstStyle/>
          <a:p>
            <a:fld id="{02AC24A9-CCB6-4F8D-B8DB-C2F3692CFA5A}" type="datetimeFigureOut">
              <a:rPr lang="en-US" smtClean="0"/>
              <a:t>4/29/2020</a:t>
            </a:fld>
            <a:endParaRPr lang="en-US"/>
          </a:p>
        </p:txBody>
      </p:sp>
      <p:sp>
        <p:nvSpPr>
          <p:cNvPr id="8" name="Footer Placeholder 7">
            <a:extLst>
              <a:ext uri="{FF2B5EF4-FFF2-40B4-BE49-F238E27FC236}">
                <a16:creationId xmlns:a16="http://schemas.microsoft.com/office/drawing/2014/main" id="{B86CAD3A-EA5E-437F-BC45-55E0286BB2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95E7FA-B16B-4D42-B4E6-BB916C464F86}"/>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43514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A89C-1FDF-4432-B9B5-5FE2A150BC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9E003A-282E-4B45-872C-C84BEBFD6176}"/>
              </a:ext>
            </a:extLst>
          </p:cNvPr>
          <p:cNvSpPr>
            <a:spLocks noGrp="1"/>
          </p:cNvSpPr>
          <p:nvPr>
            <p:ph type="dt" sz="half" idx="10"/>
          </p:nvPr>
        </p:nvSpPr>
        <p:spPr/>
        <p:txBody>
          <a:bodyPr/>
          <a:lstStyle/>
          <a:p>
            <a:fld id="{02AC24A9-CCB6-4F8D-B8DB-C2F3692CFA5A}" type="datetimeFigureOut">
              <a:rPr lang="en-US" smtClean="0"/>
              <a:t>4/29/2020</a:t>
            </a:fld>
            <a:endParaRPr lang="en-US"/>
          </a:p>
        </p:txBody>
      </p:sp>
      <p:sp>
        <p:nvSpPr>
          <p:cNvPr id="4" name="Footer Placeholder 3">
            <a:extLst>
              <a:ext uri="{FF2B5EF4-FFF2-40B4-BE49-F238E27FC236}">
                <a16:creationId xmlns:a16="http://schemas.microsoft.com/office/drawing/2014/main" id="{40861D94-DC79-4FE5-879C-145F9B694A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FD5621-E8F5-48AA-92E7-7D3138F3F83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7748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F31EA-B6BC-48DC-9BB5-46E8CCF06414}"/>
              </a:ext>
            </a:extLst>
          </p:cNvPr>
          <p:cNvSpPr>
            <a:spLocks noGrp="1"/>
          </p:cNvSpPr>
          <p:nvPr>
            <p:ph type="dt" sz="half" idx="10"/>
          </p:nvPr>
        </p:nvSpPr>
        <p:spPr/>
        <p:txBody>
          <a:bodyPr/>
          <a:lstStyle/>
          <a:p>
            <a:fld id="{02AC24A9-CCB6-4F8D-B8DB-C2F3692CFA5A}" type="datetimeFigureOut">
              <a:rPr lang="en-US" smtClean="0"/>
              <a:t>4/29/2020</a:t>
            </a:fld>
            <a:endParaRPr lang="en-US"/>
          </a:p>
        </p:txBody>
      </p:sp>
      <p:sp>
        <p:nvSpPr>
          <p:cNvPr id="3" name="Footer Placeholder 2">
            <a:extLst>
              <a:ext uri="{FF2B5EF4-FFF2-40B4-BE49-F238E27FC236}">
                <a16:creationId xmlns:a16="http://schemas.microsoft.com/office/drawing/2014/main" id="{C6DA87FF-FDD8-477E-9061-16A3DCE575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E46E94-13BD-4EE5-B637-376F986CE19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91254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AC138-3F7E-4362-9D02-1A935D2554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CFD297-0FAE-49C6-B894-1FDBC99A46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25C129-7BCB-448E-82CB-BBE32A2789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6B773E-C9C3-4E1D-A415-3C50050D66F4}"/>
              </a:ext>
            </a:extLst>
          </p:cNvPr>
          <p:cNvSpPr>
            <a:spLocks noGrp="1"/>
          </p:cNvSpPr>
          <p:nvPr>
            <p:ph type="dt" sz="half" idx="10"/>
          </p:nvPr>
        </p:nvSpPr>
        <p:spPr/>
        <p:txBody>
          <a:bodyPr/>
          <a:lstStyle/>
          <a:p>
            <a:fld id="{02AC24A9-CCB6-4F8D-B8DB-C2F3692CFA5A}" type="datetimeFigureOut">
              <a:rPr lang="en-US" smtClean="0"/>
              <a:t>4/29/2020</a:t>
            </a:fld>
            <a:endParaRPr lang="en-US" dirty="0"/>
          </a:p>
        </p:txBody>
      </p:sp>
      <p:sp>
        <p:nvSpPr>
          <p:cNvPr id="6" name="Footer Placeholder 5">
            <a:extLst>
              <a:ext uri="{FF2B5EF4-FFF2-40B4-BE49-F238E27FC236}">
                <a16:creationId xmlns:a16="http://schemas.microsoft.com/office/drawing/2014/main" id="{CEE2574B-3B37-4D37-9E4E-33431CF83D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B17B96-2018-43EB-9BEE-DC57C5B06082}"/>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54621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6E4E9-2DA4-4AFF-A606-54253E9323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3E7E70-0E54-431D-86D1-F047CA1C43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9EC7DF-13FE-4D85-A4AA-6E84799DF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5D87B2-CDD1-49C5-9062-CD06DE20930E}"/>
              </a:ext>
            </a:extLst>
          </p:cNvPr>
          <p:cNvSpPr>
            <a:spLocks noGrp="1"/>
          </p:cNvSpPr>
          <p:nvPr>
            <p:ph type="dt" sz="half" idx="10"/>
          </p:nvPr>
        </p:nvSpPr>
        <p:spPr/>
        <p:txBody>
          <a:bodyPr/>
          <a:lstStyle/>
          <a:p>
            <a:fld id="{02AC24A9-CCB6-4F8D-B8DB-C2F3692CFA5A}" type="datetimeFigureOut">
              <a:rPr lang="en-US" smtClean="0"/>
              <a:t>4/29/2020</a:t>
            </a:fld>
            <a:endParaRPr lang="en-US"/>
          </a:p>
        </p:txBody>
      </p:sp>
      <p:sp>
        <p:nvSpPr>
          <p:cNvPr id="6" name="Footer Placeholder 5">
            <a:extLst>
              <a:ext uri="{FF2B5EF4-FFF2-40B4-BE49-F238E27FC236}">
                <a16:creationId xmlns:a16="http://schemas.microsoft.com/office/drawing/2014/main" id="{2ADDE5C9-985E-4972-9E39-FA16F3E4C2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F349DA-EB1B-466D-AE28-F6122A106EA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4186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C7BF41-B56C-405C-8C90-36A6FCED83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CEC292-A2C1-4D3E-81D9-A7DF60F948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EB5B3-FE1F-4E1B-818C-775741BB82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4/29/2020</a:t>
            </a:fld>
            <a:endParaRPr lang="en-US"/>
          </a:p>
        </p:txBody>
      </p:sp>
      <p:sp>
        <p:nvSpPr>
          <p:cNvPr id="5" name="Footer Placeholder 4">
            <a:extLst>
              <a:ext uri="{FF2B5EF4-FFF2-40B4-BE49-F238E27FC236}">
                <a16:creationId xmlns:a16="http://schemas.microsoft.com/office/drawing/2014/main" id="{C1384A50-FFBF-4E33-8E6E-5BEA202B72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B9799E-B784-4F5F-B142-83D8EFB5F0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09275564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8B971A-D5A6-4102-B2AC-69B47DFA1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28675"/>
            <a:ext cx="12192001" cy="8128001"/>
          </a:xfrm>
          <a:prstGeom prst="rect">
            <a:avLst/>
          </a:prstGeom>
        </p:spPr>
      </p:pic>
      <p:sp>
        <p:nvSpPr>
          <p:cNvPr id="2" name="Title 1">
            <a:extLst>
              <a:ext uri="{FF2B5EF4-FFF2-40B4-BE49-F238E27FC236}">
                <a16:creationId xmlns:a16="http://schemas.microsoft.com/office/drawing/2014/main" id="{EEAE0FEB-E8FF-467C-B805-58DF85DE226F}"/>
              </a:ext>
            </a:extLst>
          </p:cNvPr>
          <p:cNvSpPr>
            <a:spLocks noGrp="1"/>
          </p:cNvSpPr>
          <p:nvPr>
            <p:ph type="ctrTitle"/>
          </p:nvPr>
        </p:nvSpPr>
        <p:spPr>
          <a:xfrm>
            <a:off x="1000124" y="427038"/>
            <a:ext cx="10601326" cy="2387600"/>
          </a:xfrm>
          <a:ln w="34925">
            <a:noFill/>
          </a:ln>
        </p:spPr>
        <p:txBody>
          <a:bodyPr anchor="b">
            <a:noAutofit/>
          </a:bodyPr>
          <a:lstStyle/>
          <a:p>
            <a:pPr algn="l"/>
            <a:r>
              <a:rPr lang="en-US" b="1" dirty="0">
                <a:ln w="12700">
                  <a:solidFill>
                    <a:schemeClr val="bg1"/>
                  </a:solidFill>
                </a:ln>
                <a:solidFill>
                  <a:schemeClr val="accent1"/>
                </a:solidFill>
                <a:latin typeface="Arial Black" panose="020B0A04020102020204" pitchFamily="34" charset="0"/>
              </a:rPr>
              <a:t>Mercer Corridor </a:t>
            </a:r>
            <a:br>
              <a:rPr lang="en-US" b="1" dirty="0">
                <a:ln w="12700">
                  <a:solidFill>
                    <a:schemeClr val="bg1"/>
                  </a:solidFill>
                </a:ln>
                <a:solidFill>
                  <a:schemeClr val="accent1"/>
                </a:solidFill>
                <a:latin typeface="Arial Black" panose="020B0A04020102020204" pitchFamily="34" charset="0"/>
              </a:rPr>
            </a:br>
            <a:r>
              <a:rPr lang="en-US" b="1" dirty="0">
                <a:ln w="12700">
                  <a:solidFill>
                    <a:schemeClr val="bg1"/>
                  </a:solidFill>
                </a:ln>
                <a:solidFill>
                  <a:schemeClr val="accent1"/>
                </a:solidFill>
                <a:latin typeface="Arial Black" panose="020B0A04020102020204" pitchFamily="34" charset="0"/>
              </a:rPr>
              <a:t>Stakeholder Committee</a:t>
            </a:r>
          </a:p>
        </p:txBody>
      </p:sp>
      <p:sp>
        <p:nvSpPr>
          <p:cNvPr id="3" name="Subtitle 2">
            <a:extLst>
              <a:ext uri="{FF2B5EF4-FFF2-40B4-BE49-F238E27FC236}">
                <a16:creationId xmlns:a16="http://schemas.microsoft.com/office/drawing/2014/main" id="{FFCE9B1A-7899-4287-A4FF-E5CD5700D5DF}"/>
              </a:ext>
            </a:extLst>
          </p:cNvPr>
          <p:cNvSpPr>
            <a:spLocks noGrp="1"/>
          </p:cNvSpPr>
          <p:nvPr>
            <p:ph type="subTitle" idx="1"/>
          </p:nvPr>
        </p:nvSpPr>
        <p:spPr>
          <a:xfrm>
            <a:off x="1162050" y="5603081"/>
            <a:ext cx="9144000" cy="1655762"/>
          </a:xfrm>
        </p:spPr>
        <p:txBody>
          <a:bodyPr>
            <a:normAutofit/>
          </a:bodyPr>
          <a:lstStyle/>
          <a:p>
            <a:pPr algn="l"/>
            <a:r>
              <a:rPr lang="en-US" sz="3200" b="1" dirty="0">
                <a:ln w="9525">
                  <a:solidFill>
                    <a:schemeClr val="bg1"/>
                  </a:solidFill>
                </a:ln>
                <a:solidFill>
                  <a:schemeClr val="accent1"/>
                </a:solidFill>
                <a:latin typeface="Arial" panose="020B0604020202020204" pitchFamily="34" charset="0"/>
                <a:cs typeface="Arial" panose="020B0604020202020204" pitchFamily="34" charset="0"/>
              </a:rPr>
              <a:t>April 30, 2020</a:t>
            </a:r>
          </a:p>
        </p:txBody>
      </p:sp>
    </p:spTree>
    <p:extLst>
      <p:ext uri="{BB962C8B-B14F-4D97-AF65-F5344CB8AC3E}">
        <p14:creationId xmlns:p14="http://schemas.microsoft.com/office/powerpoint/2010/main" val="4063542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B7B89-EE46-4B78-A9D7-D88E713A07DB}"/>
              </a:ext>
            </a:extLst>
          </p:cNvPr>
          <p:cNvSpPr>
            <a:spLocks noGrp="1"/>
          </p:cNvSpPr>
          <p:nvPr>
            <p:ph type="title"/>
          </p:nvPr>
        </p:nvSpPr>
        <p:spPr>
          <a:xfrm>
            <a:off x="1000125" y="344487"/>
            <a:ext cx="10353675" cy="673100"/>
          </a:xfrm>
        </p:spPr>
        <p:txBody>
          <a:bodyPr>
            <a:normAutofit/>
          </a:bodyPr>
          <a:lstStyle/>
          <a:p>
            <a:r>
              <a:rPr lang="en-US" sz="4000" dirty="0"/>
              <a:t>ST3 Advocacy</a:t>
            </a:r>
          </a:p>
        </p:txBody>
      </p:sp>
      <p:pic>
        <p:nvPicPr>
          <p:cNvPr id="4" name="Picture 3">
            <a:extLst>
              <a:ext uri="{FF2B5EF4-FFF2-40B4-BE49-F238E27FC236}">
                <a16:creationId xmlns:a16="http://schemas.microsoft.com/office/drawing/2014/main" id="{2B46C4E0-F367-4B9D-9DA3-0C99FB28EA7C}"/>
              </a:ext>
            </a:extLst>
          </p:cNvPr>
          <p:cNvPicPr>
            <a:picLocks noChangeAspect="1"/>
          </p:cNvPicPr>
          <p:nvPr/>
        </p:nvPicPr>
        <p:blipFill rotWithShape="1">
          <a:blip r:embed="rId3"/>
          <a:srcRect l="6168" b="7413"/>
          <a:stretch/>
        </p:blipFill>
        <p:spPr>
          <a:xfrm>
            <a:off x="6392175" y="919539"/>
            <a:ext cx="5694844" cy="5573336"/>
          </a:xfrm>
          <a:prstGeom prst="rect">
            <a:avLst/>
          </a:prstGeom>
        </p:spPr>
      </p:pic>
      <p:sp>
        <p:nvSpPr>
          <p:cNvPr id="6" name="Content Placeholder 5">
            <a:extLst>
              <a:ext uri="{FF2B5EF4-FFF2-40B4-BE49-F238E27FC236}">
                <a16:creationId xmlns:a16="http://schemas.microsoft.com/office/drawing/2014/main" id="{22AD1931-0B38-49C9-B8E6-635C02886FBD}"/>
              </a:ext>
            </a:extLst>
          </p:cNvPr>
          <p:cNvSpPr>
            <a:spLocks noGrp="1"/>
          </p:cNvSpPr>
          <p:nvPr>
            <p:ph idx="1"/>
          </p:nvPr>
        </p:nvSpPr>
        <p:spPr>
          <a:xfrm>
            <a:off x="838200" y="1825625"/>
            <a:ext cx="5070894" cy="4351338"/>
          </a:xfrm>
        </p:spPr>
        <p:txBody>
          <a:bodyPr/>
          <a:lstStyle/>
          <a:p>
            <a:r>
              <a:rPr lang="en-US" dirty="0"/>
              <a:t>Extra station is included in the Ballard Extension project</a:t>
            </a:r>
          </a:p>
          <a:p>
            <a:endParaRPr lang="en-US" dirty="0"/>
          </a:p>
        </p:txBody>
      </p:sp>
    </p:spTree>
    <p:extLst>
      <p:ext uri="{BB962C8B-B14F-4D97-AF65-F5344CB8AC3E}">
        <p14:creationId xmlns:p14="http://schemas.microsoft.com/office/powerpoint/2010/main" val="1139558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8DCA1-9150-421C-8BCF-A1FFD2C9CE50}"/>
              </a:ext>
            </a:extLst>
          </p:cNvPr>
          <p:cNvSpPr>
            <a:spLocks noGrp="1"/>
          </p:cNvSpPr>
          <p:nvPr>
            <p:ph type="title"/>
          </p:nvPr>
        </p:nvSpPr>
        <p:spPr>
          <a:xfrm>
            <a:off x="838199" y="365125"/>
            <a:ext cx="11353801" cy="1325563"/>
          </a:xfrm>
        </p:spPr>
        <p:txBody>
          <a:bodyPr/>
          <a:lstStyle/>
          <a:p>
            <a:r>
              <a:rPr lang="en-US" b="1" dirty="0"/>
              <a:t>Future Projects and Policies</a:t>
            </a:r>
          </a:p>
        </p:txBody>
      </p:sp>
      <p:graphicFrame>
        <p:nvGraphicFramePr>
          <p:cNvPr id="9" name="Table 8">
            <a:extLst>
              <a:ext uri="{FF2B5EF4-FFF2-40B4-BE49-F238E27FC236}">
                <a16:creationId xmlns:a16="http://schemas.microsoft.com/office/drawing/2014/main" id="{00BD7E1A-6349-4496-95BC-0F96C64E3297}"/>
              </a:ext>
            </a:extLst>
          </p:cNvPr>
          <p:cNvGraphicFramePr>
            <a:graphicFrameLocks noGrp="1"/>
          </p:cNvGraphicFramePr>
          <p:nvPr>
            <p:extLst>
              <p:ext uri="{D42A27DB-BD31-4B8C-83A1-F6EECF244321}">
                <p14:modId xmlns:p14="http://schemas.microsoft.com/office/powerpoint/2010/main" val="2461966513"/>
              </p:ext>
            </p:extLst>
          </p:nvPr>
        </p:nvGraphicFramePr>
        <p:xfrm>
          <a:off x="1062486" y="1543590"/>
          <a:ext cx="10067027" cy="4577816"/>
        </p:xfrm>
        <a:graphic>
          <a:graphicData uri="http://schemas.openxmlformats.org/drawingml/2006/table">
            <a:tbl>
              <a:tblPr firstRow="1" firstCol="1">
                <a:tableStyleId>{3C2FFA5D-87B4-456A-9821-1D502468CF0F}</a:tableStyleId>
              </a:tblPr>
              <a:tblGrid>
                <a:gridCol w="4478183">
                  <a:extLst>
                    <a:ext uri="{9D8B030D-6E8A-4147-A177-3AD203B41FA5}">
                      <a16:colId xmlns:a16="http://schemas.microsoft.com/office/drawing/2014/main" val="1985571337"/>
                    </a:ext>
                  </a:extLst>
                </a:gridCol>
                <a:gridCol w="5588844">
                  <a:extLst>
                    <a:ext uri="{9D8B030D-6E8A-4147-A177-3AD203B41FA5}">
                      <a16:colId xmlns:a16="http://schemas.microsoft.com/office/drawing/2014/main" val="1604206589"/>
                    </a:ext>
                  </a:extLst>
                </a:gridCol>
              </a:tblGrid>
              <a:tr h="572227">
                <a:tc>
                  <a:txBody>
                    <a:bodyPr/>
                    <a:lstStyle/>
                    <a:p>
                      <a:pPr marL="0" marR="0">
                        <a:lnSpc>
                          <a:spcPct val="100000"/>
                        </a:lnSpc>
                        <a:spcBef>
                          <a:spcPts val="600"/>
                        </a:spcBef>
                        <a:spcAft>
                          <a:spcPts val="0"/>
                        </a:spcAft>
                      </a:pPr>
                      <a:r>
                        <a:rPr lang="en-US" sz="2400" b="1" dirty="0">
                          <a:effectLst/>
                        </a:rPr>
                        <a:t>Projects</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50000"/>
                      </a:schemeClr>
                    </a:solidFill>
                  </a:tcPr>
                </a:tc>
                <a:tc>
                  <a:txBody>
                    <a:bodyPr/>
                    <a:lstStyle/>
                    <a:p>
                      <a:pPr marL="0" marR="0">
                        <a:lnSpc>
                          <a:spcPct val="100000"/>
                        </a:lnSpc>
                        <a:spcBef>
                          <a:spcPts val="600"/>
                        </a:spcBef>
                        <a:spcAft>
                          <a:spcPts val="0"/>
                        </a:spcAft>
                      </a:pPr>
                      <a:r>
                        <a:rPr lang="en-US" sz="2400" b="1" dirty="0">
                          <a:effectLst/>
                        </a:rPr>
                        <a:t>Policies</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50000"/>
                      </a:schemeClr>
                    </a:solidFill>
                  </a:tcPr>
                </a:tc>
                <a:extLst>
                  <a:ext uri="{0D108BD9-81ED-4DB2-BD59-A6C34878D82A}">
                    <a16:rowId xmlns:a16="http://schemas.microsoft.com/office/drawing/2014/main" val="4050014071"/>
                  </a:ext>
                </a:extLst>
              </a:tr>
              <a:tr h="572227">
                <a:tc>
                  <a:txBody>
                    <a:bodyPr/>
                    <a:lstStyle/>
                    <a:p>
                      <a:pPr marL="0" marR="0">
                        <a:lnSpc>
                          <a:spcPct val="100000"/>
                        </a:lnSpc>
                        <a:spcBef>
                          <a:spcPts val="600"/>
                        </a:spcBef>
                        <a:spcAft>
                          <a:spcPts val="0"/>
                        </a:spcAft>
                      </a:pPr>
                      <a:r>
                        <a:rPr lang="en-US" sz="2000" b="0" dirty="0">
                          <a:effectLst/>
                        </a:rPr>
                        <a:t>Sound Transit Ballard Link Extension</a:t>
                      </a:r>
                      <a:endParaRPr lang="en-US" sz="2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0000"/>
                        </a:lnSpc>
                        <a:spcBef>
                          <a:spcPts val="600"/>
                        </a:spcBef>
                        <a:spcAft>
                          <a:spcPts val="0"/>
                        </a:spcAft>
                      </a:pPr>
                      <a:r>
                        <a:rPr lang="en-US" sz="2000" b="0" dirty="0">
                          <a:effectLst/>
                        </a:rPr>
                        <a:t>Transportation Budget Deficit</a:t>
                      </a:r>
                      <a:endParaRPr lang="en-US" sz="2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9504990"/>
                  </a:ext>
                </a:extLst>
              </a:tr>
              <a:tr h="572227">
                <a:tc>
                  <a:txBody>
                    <a:bodyPr/>
                    <a:lstStyle/>
                    <a:p>
                      <a:pPr marL="0" marR="0">
                        <a:lnSpc>
                          <a:spcPct val="100000"/>
                        </a:lnSpc>
                        <a:spcBef>
                          <a:spcPts val="600"/>
                        </a:spcBef>
                        <a:spcAft>
                          <a:spcPts val="0"/>
                        </a:spcAft>
                      </a:pPr>
                      <a:r>
                        <a:rPr lang="en-US" sz="2000" b="0" dirty="0">
                          <a:effectLst/>
                        </a:rPr>
                        <a:t>SR 520 Transit Pathways</a:t>
                      </a:r>
                      <a:endParaRPr lang="en-US" sz="2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40000"/>
                        <a:lumOff val="60000"/>
                      </a:schemeClr>
                    </a:solidFill>
                  </a:tcPr>
                </a:tc>
                <a:tc>
                  <a:txBody>
                    <a:bodyPr/>
                    <a:lstStyle/>
                    <a:p>
                      <a:pPr marL="0" marR="0">
                        <a:lnSpc>
                          <a:spcPct val="100000"/>
                        </a:lnSpc>
                        <a:spcBef>
                          <a:spcPts val="600"/>
                        </a:spcBef>
                        <a:spcAft>
                          <a:spcPts val="0"/>
                        </a:spcAft>
                      </a:pPr>
                      <a:r>
                        <a:rPr lang="en-US" sz="2000" b="0" dirty="0">
                          <a:effectLst/>
                        </a:rPr>
                        <a:t>Private Shuttle Policies</a:t>
                      </a:r>
                      <a:endParaRPr lang="en-US" sz="2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4107268145"/>
                  </a:ext>
                </a:extLst>
              </a:tr>
              <a:tr h="572227">
                <a:tc>
                  <a:txBody>
                    <a:bodyPr/>
                    <a:lstStyle/>
                    <a:p>
                      <a:pPr marL="0" marR="0">
                        <a:lnSpc>
                          <a:spcPct val="100000"/>
                        </a:lnSpc>
                        <a:spcBef>
                          <a:spcPts val="600"/>
                        </a:spcBef>
                        <a:spcAft>
                          <a:spcPts val="0"/>
                        </a:spcAft>
                      </a:pPr>
                      <a:r>
                        <a:rPr lang="en-US" sz="2000" b="0" dirty="0">
                          <a:effectLst/>
                        </a:rPr>
                        <a:t>Roosevelt Rapid Ride (J Line)</a:t>
                      </a:r>
                      <a:endParaRPr lang="en-US" sz="2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0000"/>
                        </a:lnSpc>
                        <a:spcBef>
                          <a:spcPts val="600"/>
                        </a:spcBef>
                        <a:spcAft>
                          <a:spcPts val="0"/>
                        </a:spcAft>
                      </a:pPr>
                      <a:r>
                        <a:rPr lang="en-US" sz="2000" b="0" dirty="0">
                          <a:effectLst/>
                        </a:rPr>
                        <a:t>Curb Management</a:t>
                      </a:r>
                      <a:endParaRPr lang="en-US" sz="2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11947238"/>
                  </a:ext>
                </a:extLst>
              </a:tr>
              <a:tr h="572227">
                <a:tc>
                  <a:txBody>
                    <a:bodyPr/>
                    <a:lstStyle/>
                    <a:p>
                      <a:pPr marL="0" marR="0">
                        <a:lnSpc>
                          <a:spcPct val="100000"/>
                        </a:lnSpc>
                        <a:spcBef>
                          <a:spcPts val="600"/>
                        </a:spcBef>
                        <a:spcAft>
                          <a:spcPts val="0"/>
                        </a:spcAft>
                      </a:pPr>
                      <a:r>
                        <a:rPr lang="en-US" sz="2000" b="0" dirty="0">
                          <a:effectLst/>
                        </a:rPr>
                        <a:t>NODO Map / Seattle Center Arena</a:t>
                      </a:r>
                      <a:endParaRPr lang="en-US" sz="2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40000"/>
                        <a:lumOff val="60000"/>
                      </a:schemeClr>
                    </a:solidFill>
                  </a:tcPr>
                </a:tc>
                <a:tc>
                  <a:txBody>
                    <a:bodyPr/>
                    <a:lstStyle/>
                    <a:p>
                      <a:pPr marL="0" marR="0">
                        <a:lnSpc>
                          <a:spcPct val="100000"/>
                        </a:lnSpc>
                        <a:spcBef>
                          <a:spcPts val="600"/>
                        </a:spcBef>
                        <a:spcAft>
                          <a:spcPts val="0"/>
                        </a:spcAft>
                      </a:pPr>
                      <a:r>
                        <a:rPr lang="en-US" sz="2000" b="0" dirty="0">
                          <a:effectLst/>
                        </a:rPr>
                        <a:t>Camera Enforcement </a:t>
                      </a:r>
                      <a:endParaRPr lang="en-US" sz="2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3123847191"/>
                  </a:ext>
                </a:extLst>
              </a:tr>
              <a:tr h="572227">
                <a:tc>
                  <a:txBody>
                    <a:bodyPr/>
                    <a:lstStyle/>
                    <a:p>
                      <a:pPr marL="0" marR="0">
                        <a:lnSpc>
                          <a:spcPct val="100000"/>
                        </a:lnSpc>
                        <a:spcBef>
                          <a:spcPts val="600"/>
                        </a:spcBef>
                        <a:spcAft>
                          <a:spcPts val="0"/>
                        </a:spcAft>
                      </a:pPr>
                      <a:r>
                        <a:rPr lang="en-US" sz="2000" b="0" dirty="0">
                          <a:effectLst/>
                        </a:rPr>
                        <a:t>1</a:t>
                      </a:r>
                      <a:r>
                        <a:rPr lang="en-US" sz="2000" b="0" baseline="30000" dirty="0">
                          <a:effectLst/>
                        </a:rPr>
                        <a:t>st</a:t>
                      </a:r>
                      <a:r>
                        <a:rPr lang="en-US" sz="2000" b="0" dirty="0">
                          <a:effectLst/>
                        </a:rPr>
                        <a:t> Avenue Streetcar</a:t>
                      </a:r>
                      <a:endParaRPr lang="en-US" sz="2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0000"/>
                        </a:lnSpc>
                        <a:spcBef>
                          <a:spcPts val="600"/>
                        </a:spcBef>
                        <a:spcAft>
                          <a:spcPts val="0"/>
                        </a:spcAft>
                      </a:pPr>
                      <a:r>
                        <a:rPr lang="en-US" sz="2000" b="0" dirty="0">
                          <a:effectLst/>
                        </a:rPr>
                        <a:t>TNC Tax</a:t>
                      </a:r>
                      <a:endParaRPr lang="en-US" sz="2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57249514"/>
                  </a:ext>
                </a:extLst>
              </a:tr>
              <a:tr h="572227">
                <a:tc>
                  <a:txBody>
                    <a:bodyPr/>
                    <a:lstStyle/>
                    <a:p>
                      <a:pPr marL="0" marR="0">
                        <a:lnSpc>
                          <a:spcPct val="100000"/>
                        </a:lnSpc>
                        <a:spcBef>
                          <a:spcPts val="600"/>
                        </a:spcBef>
                        <a:spcAft>
                          <a:spcPts val="0"/>
                        </a:spcAft>
                      </a:pPr>
                      <a:r>
                        <a:rPr lang="en-US" sz="2000" b="0" dirty="0">
                          <a:effectLst/>
                        </a:rPr>
                        <a:t>Downtown Street Network Study</a:t>
                      </a:r>
                      <a:endParaRPr lang="en-US" sz="2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40000"/>
                        <a:lumOff val="60000"/>
                      </a:schemeClr>
                    </a:solidFill>
                  </a:tcPr>
                </a:tc>
                <a:tc>
                  <a:txBody>
                    <a:bodyPr/>
                    <a:lstStyle/>
                    <a:p>
                      <a:pPr marL="0" marR="0">
                        <a:lnSpc>
                          <a:spcPct val="100000"/>
                        </a:lnSpc>
                        <a:spcBef>
                          <a:spcPts val="600"/>
                        </a:spcBef>
                        <a:spcAft>
                          <a:spcPts val="0"/>
                        </a:spcAft>
                      </a:pPr>
                      <a:r>
                        <a:rPr lang="en-US" sz="2000" b="0" dirty="0">
                          <a:effectLst/>
                        </a:rPr>
                        <a:t> </a:t>
                      </a:r>
                      <a:endParaRPr lang="en-US" sz="2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2654173123"/>
                  </a:ext>
                </a:extLst>
              </a:tr>
              <a:tr h="572227">
                <a:tc>
                  <a:txBody>
                    <a:bodyPr/>
                    <a:lstStyle/>
                    <a:p>
                      <a:pPr marL="0" marR="0">
                        <a:lnSpc>
                          <a:spcPct val="100000"/>
                        </a:lnSpc>
                        <a:spcBef>
                          <a:spcPts val="600"/>
                        </a:spcBef>
                        <a:spcAft>
                          <a:spcPts val="0"/>
                        </a:spcAft>
                      </a:pPr>
                      <a:r>
                        <a:rPr lang="en-US" sz="2000" b="0" dirty="0">
                          <a:effectLst/>
                        </a:rPr>
                        <a:t>Active transportation improvements</a:t>
                      </a:r>
                      <a:endParaRPr lang="en-US" sz="2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0000"/>
                        </a:lnSpc>
                        <a:spcBef>
                          <a:spcPts val="600"/>
                        </a:spcBef>
                        <a:spcAft>
                          <a:spcPts val="0"/>
                        </a:spcAft>
                      </a:pPr>
                      <a:r>
                        <a:rPr lang="en-US" sz="2000" b="0" dirty="0">
                          <a:effectLst/>
                        </a:rPr>
                        <a:t> </a:t>
                      </a:r>
                      <a:endParaRPr lang="en-US" sz="20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71144934"/>
                  </a:ext>
                </a:extLst>
              </a:tr>
            </a:tbl>
          </a:graphicData>
        </a:graphic>
      </p:graphicFrame>
    </p:spTree>
    <p:extLst>
      <p:ext uri="{BB962C8B-B14F-4D97-AF65-F5344CB8AC3E}">
        <p14:creationId xmlns:p14="http://schemas.microsoft.com/office/powerpoint/2010/main" val="2374115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8DCA1-9150-421C-8BCF-A1FFD2C9CE50}"/>
              </a:ext>
            </a:extLst>
          </p:cNvPr>
          <p:cNvSpPr>
            <a:spLocks noGrp="1"/>
          </p:cNvSpPr>
          <p:nvPr>
            <p:ph type="title"/>
          </p:nvPr>
        </p:nvSpPr>
        <p:spPr>
          <a:xfrm>
            <a:off x="838199" y="365125"/>
            <a:ext cx="11353801" cy="1325563"/>
          </a:xfrm>
        </p:spPr>
        <p:txBody>
          <a:bodyPr/>
          <a:lstStyle/>
          <a:p>
            <a:r>
              <a:rPr lang="en-US" b="1" dirty="0"/>
              <a:t>Discussion:  </a:t>
            </a:r>
            <a:r>
              <a:rPr lang="en-US" dirty="0"/>
              <a:t>Future of MCSC</a:t>
            </a:r>
            <a:endParaRPr lang="en-US" b="1" dirty="0"/>
          </a:p>
        </p:txBody>
      </p:sp>
      <p:sp>
        <p:nvSpPr>
          <p:cNvPr id="3" name="Content Placeholder 2">
            <a:extLst>
              <a:ext uri="{FF2B5EF4-FFF2-40B4-BE49-F238E27FC236}">
                <a16:creationId xmlns:a16="http://schemas.microsoft.com/office/drawing/2014/main" id="{DDADF5EF-6AA4-4367-BA58-D88B72FC1E80}"/>
              </a:ext>
            </a:extLst>
          </p:cNvPr>
          <p:cNvSpPr>
            <a:spLocks noGrp="1"/>
          </p:cNvSpPr>
          <p:nvPr>
            <p:ph idx="1"/>
          </p:nvPr>
        </p:nvSpPr>
        <p:spPr>
          <a:xfrm>
            <a:off x="838199" y="1690687"/>
            <a:ext cx="9867901" cy="4486275"/>
          </a:xfrm>
        </p:spPr>
        <p:txBody>
          <a:bodyPr>
            <a:normAutofit/>
          </a:bodyPr>
          <a:lstStyle/>
          <a:p>
            <a:r>
              <a:rPr lang="en-US" dirty="0"/>
              <a:t>What are your transportation priorities? </a:t>
            </a:r>
          </a:p>
          <a:p>
            <a:r>
              <a:rPr lang="en-US" dirty="0"/>
              <a:t>What do you like about past MCSC engagement efforts? </a:t>
            </a:r>
            <a:br>
              <a:rPr lang="en-US" dirty="0"/>
            </a:br>
            <a:r>
              <a:rPr lang="en-US" dirty="0"/>
              <a:t>What keeps you interested? </a:t>
            </a:r>
          </a:p>
          <a:p>
            <a:r>
              <a:rPr lang="en-US" dirty="0"/>
              <a:t>What would you change? </a:t>
            </a:r>
          </a:p>
          <a:p>
            <a:r>
              <a:rPr lang="en-US" dirty="0"/>
              <a:t>Meeting logistics and timing?</a:t>
            </a:r>
          </a:p>
          <a:p>
            <a:pPr lvl="1"/>
            <a:r>
              <a:rPr lang="en-US" dirty="0"/>
              <a:t>Schedule of meeting – When needed or regular </a:t>
            </a:r>
          </a:p>
          <a:p>
            <a:pPr lvl="1"/>
            <a:r>
              <a:rPr lang="en-US" dirty="0"/>
              <a:t>Time of day</a:t>
            </a:r>
          </a:p>
          <a:p>
            <a:pPr lvl="1"/>
            <a:r>
              <a:rPr lang="en-US" dirty="0"/>
              <a:t>Location</a:t>
            </a:r>
          </a:p>
          <a:p>
            <a:endParaRPr lang="en-US" dirty="0"/>
          </a:p>
          <a:p>
            <a:endParaRPr lang="en-US" dirty="0"/>
          </a:p>
        </p:txBody>
      </p:sp>
    </p:spTree>
    <p:extLst>
      <p:ext uri="{BB962C8B-B14F-4D97-AF65-F5344CB8AC3E}">
        <p14:creationId xmlns:p14="http://schemas.microsoft.com/office/powerpoint/2010/main" val="326638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D3EED-6B24-40DF-853A-8417127417AC}"/>
              </a:ext>
            </a:extLst>
          </p:cNvPr>
          <p:cNvSpPr>
            <a:spLocks noGrp="1"/>
          </p:cNvSpPr>
          <p:nvPr>
            <p:ph type="title"/>
          </p:nvPr>
        </p:nvSpPr>
        <p:spPr/>
        <p:txBody>
          <a:bodyPr/>
          <a:lstStyle/>
          <a:p>
            <a:r>
              <a:rPr lang="en-US" dirty="0"/>
              <a:t>Sound Transit Ballard Link Extension Project</a:t>
            </a:r>
          </a:p>
        </p:txBody>
      </p:sp>
      <p:pic>
        <p:nvPicPr>
          <p:cNvPr id="4" name="Content Placeholder 3">
            <a:extLst>
              <a:ext uri="{FF2B5EF4-FFF2-40B4-BE49-F238E27FC236}">
                <a16:creationId xmlns:a16="http://schemas.microsoft.com/office/drawing/2014/main" id="{CCD59FE9-76EF-4E18-99AD-A163B18C0899}"/>
              </a:ext>
            </a:extLst>
          </p:cNvPr>
          <p:cNvPicPr>
            <a:picLocks noGrp="1" noChangeAspect="1"/>
          </p:cNvPicPr>
          <p:nvPr>
            <p:ph idx="1"/>
          </p:nvPr>
        </p:nvPicPr>
        <p:blipFill>
          <a:blip r:embed="rId3"/>
          <a:stretch>
            <a:fillRect/>
          </a:stretch>
        </p:blipFill>
        <p:spPr>
          <a:xfrm>
            <a:off x="361949" y="1690688"/>
            <a:ext cx="11383423" cy="3871912"/>
          </a:xfrm>
          <a:prstGeom prst="rect">
            <a:avLst/>
          </a:prstGeom>
        </p:spPr>
      </p:pic>
    </p:spTree>
    <p:extLst>
      <p:ext uri="{BB962C8B-B14F-4D97-AF65-F5344CB8AC3E}">
        <p14:creationId xmlns:p14="http://schemas.microsoft.com/office/powerpoint/2010/main" val="692831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8DCA1-9150-421C-8BCF-A1FFD2C9CE50}"/>
              </a:ext>
            </a:extLst>
          </p:cNvPr>
          <p:cNvSpPr>
            <a:spLocks noGrp="1"/>
          </p:cNvSpPr>
          <p:nvPr>
            <p:ph type="title"/>
          </p:nvPr>
        </p:nvSpPr>
        <p:spPr>
          <a:xfrm>
            <a:off x="838199" y="365125"/>
            <a:ext cx="11353801" cy="1325563"/>
          </a:xfrm>
        </p:spPr>
        <p:txBody>
          <a:bodyPr/>
          <a:lstStyle/>
          <a:p>
            <a:r>
              <a:rPr lang="en-US" dirty="0"/>
              <a:t>DSA Guiding Principles: Ridership &amp; Access</a:t>
            </a:r>
          </a:p>
        </p:txBody>
      </p:sp>
      <p:sp>
        <p:nvSpPr>
          <p:cNvPr id="3" name="Content Placeholder 2">
            <a:extLst>
              <a:ext uri="{FF2B5EF4-FFF2-40B4-BE49-F238E27FC236}">
                <a16:creationId xmlns:a16="http://schemas.microsoft.com/office/drawing/2014/main" id="{DDADF5EF-6AA4-4367-BA58-D88B72FC1E80}"/>
              </a:ext>
            </a:extLst>
          </p:cNvPr>
          <p:cNvSpPr>
            <a:spLocks noGrp="1"/>
          </p:cNvSpPr>
          <p:nvPr>
            <p:ph idx="1"/>
          </p:nvPr>
        </p:nvSpPr>
        <p:spPr>
          <a:xfrm>
            <a:off x="838199" y="1690687"/>
            <a:ext cx="9867901" cy="4486275"/>
          </a:xfrm>
        </p:spPr>
        <p:txBody>
          <a:bodyPr>
            <a:normAutofit/>
          </a:bodyPr>
          <a:lstStyle/>
          <a:p>
            <a:pPr lvl="0"/>
            <a:r>
              <a:rPr lang="en-US" sz="2600" dirty="0"/>
              <a:t>All six downtown stations must be maintained in the final tunnel design.</a:t>
            </a:r>
          </a:p>
          <a:p>
            <a:pPr lvl="0"/>
            <a:r>
              <a:rPr lang="en-US" sz="2600" dirty="0"/>
              <a:t>Tunnel and station design must anticipate the possibility of future expansions beyond Ballard and West Seattle, but also north from Harrison and east to Madison Valley.</a:t>
            </a:r>
          </a:p>
          <a:p>
            <a:pPr lvl="0"/>
            <a:r>
              <a:rPr lang="en-US" sz="2600" dirty="0"/>
              <a:t>Sound Transit must plan for increased regional demand beyond 2035 by maximizing station capacity with more access points and larger platforms.</a:t>
            </a:r>
          </a:p>
          <a:p>
            <a:pPr lvl="0"/>
            <a:r>
              <a:rPr lang="en-US" sz="2600" dirty="0"/>
              <a:t>Transportation infrastructure like the streetcar should remain in operation throughout construction.</a:t>
            </a:r>
          </a:p>
          <a:p>
            <a:endParaRPr lang="en-US" dirty="0"/>
          </a:p>
        </p:txBody>
      </p:sp>
    </p:spTree>
    <p:extLst>
      <p:ext uri="{BB962C8B-B14F-4D97-AF65-F5344CB8AC3E}">
        <p14:creationId xmlns:p14="http://schemas.microsoft.com/office/powerpoint/2010/main" val="744656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8DCA1-9150-421C-8BCF-A1FFD2C9CE50}"/>
              </a:ext>
            </a:extLst>
          </p:cNvPr>
          <p:cNvSpPr>
            <a:spLocks noGrp="1"/>
          </p:cNvSpPr>
          <p:nvPr>
            <p:ph type="title"/>
          </p:nvPr>
        </p:nvSpPr>
        <p:spPr>
          <a:xfrm>
            <a:off x="838199" y="365125"/>
            <a:ext cx="11353801" cy="1325563"/>
          </a:xfrm>
        </p:spPr>
        <p:txBody>
          <a:bodyPr/>
          <a:lstStyle/>
          <a:p>
            <a:r>
              <a:rPr lang="en-US" dirty="0"/>
              <a:t>DSA Guiding Principles: Hubs &amp; Connectivity</a:t>
            </a:r>
          </a:p>
        </p:txBody>
      </p:sp>
      <p:sp>
        <p:nvSpPr>
          <p:cNvPr id="3" name="Content Placeholder 2">
            <a:extLst>
              <a:ext uri="{FF2B5EF4-FFF2-40B4-BE49-F238E27FC236}">
                <a16:creationId xmlns:a16="http://schemas.microsoft.com/office/drawing/2014/main" id="{DDADF5EF-6AA4-4367-BA58-D88B72FC1E80}"/>
              </a:ext>
            </a:extLst>
          </p:cNvPr>
          <p:cNvSpPr>
            <a:spLocks noGrp="1"/>
          </p:cNvSpPr>
          <p:nvPr>
            <p:ph idx="1"/>
          </p:nvPr>
        </p:nvSpPr>
        <p:spPr>
          <a:xfrm>
            <a:off x="838199" y="1533525"/>
            <a:ext cx="9867901" cy="4643437"/>
          </a:xfrm>
        </p:spPr>
        <p:txBody>
          <a:bodyPr>
            <a:normAutofit fontScale="92500" lnSpcReduction="10000"/>
          </a:bodyPr>
          <a:lstStyle/>
          <a:p>
            <a:pPr lvl="0"/>
            <a:r>
              <a:rPr lang="en-US" dirty="0"/>
              <a:t>Investments must emphasize transit connections to current and future jobs, residential hubs, cultural assets and regional growth centers.</a:t>
            </a:r>
          </a:p>
          <a:p>
            <a:pPr lvl="0"/>
            <a:r>
              <a:rPr lang="en-US" dirty="0"/>
              <a:t>New stations must have high-quality system navigation and visibility at the street level while integrating excellent bus/rail/bike/walk connections.</a:t>
            </a:r>
          </a:p>
          <a:p>
            <a:pPr lvl="0"/>
            <a:r>
              <a:rPr lang="en-US" dirty="0"/>
              <a:t>The Jackson Hub in the Chinatown-International District should become Seattle’s premier transit hub and leverage both public and private investment—specifically incorporating and connecting King Street and Union stations to ensure direct, high- quality, in-station transfers between existing light rail and heavy rail.</a:t>
            </a:r>
          </a:p>
          <a:p>
            <a:pPr lvl="0"/>
            <a:r>
              <a:rPr lang="en-US" dirty="0"/>
              <a:t>The Westlake Hub must be designed with intuitive at-grade and below-grade connections that leverage investments in the public realm as well as downtown’s retail core. </a:t>
            </a:r>
          </a:p>
          <a:p>
            <a:endParaRPr lang="en-US" dirty="0"/>
          </a:p>
        </p:txBody>
      </p:sp>
    </p:spTree>
    <p:extLst>
      <p:ext uri="{BB962C8B-B14F-4D97-AF65-F5344CB8AC3E}">
        <p14:creationId xmlns:p14="http://schemas.microsoft.com/office/powerpoint/2010/main" val="1853116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8DCA1-9150-421C-8BCF-A1FFD2C9CE50}"/>
              </a:ext>
            </a:extLst>
          </p:cNvPr>
          <p:cNvSpPr>
            <a:spLocks noGrp="1"/>
          </p:cNvSpPr>
          <p:nvPr>
            <p:ph type="title"/>
          </p:nvPr>
        </p:nvSpPr>
        <p:spPr>
          <a:xfrm>
            <a:off x="838199" y="365125"/>
            <a:ext cx="11353801" cy="1325563"/>
          </a:xfrm>
        </p:spPr>
        <p:txBody>
          <a:bodyPr/>
          <a:lstStyle/>
          <a:p>
            <a:r>
              <a:rPr lang="en-US" dirty="0"/>
              <a:t>DSA Guiding Principles: Land Use</a:t>
            </a:r>
          </a:p>
        </p:txBody>
      </p:sp>
      <p:sp>
        <p:nvSpPr>
          <p:cNvPr id="3" name="Content Placeholder 2">
            <a:extLst>
              <a:ext uri="{FF2B5EF4-FFF2-40B4-BE49-F238E27FC236}">
                <a16:creationId xmlns:a16="http://schemas.microsoft.com/office/drawing/2014/main" id="{DDADF5EF-6AA4-4367-BA58-D88B72FC1E80}"/>
              </a:ext>
            </a:extLst>
          </p:cNvPr>
          <p:cNvSpPr>
            <a:spLocks noGrp="1"/>
          </p:cNvSpPr>
          <p:nvPr>
            <p:ph idx="1"/>
          </p:nvPr>
        </p:nvSpPr>
        <p:spPr>
          <a:xfrm>
            <a:off x="838199" y="1533525"/>
            <a:ext cx="9867901" cy="4643437"/>
          </a:xfrm>
        </p:spPr>
        <p:txBody>
          <a:bodyPr>
            <a:normAutofit/>
          </a:bodyPr>
          <a:lstStyle/>
          <a:p>
            <a:pPr lvl="0"/>
            <a:r>
              <a:rPr lang="en-US" sz="2600" dirty="0"/>
              <a:t>Sound Transit and the City must work together to maximize employment and housing density on future Sound Transit sites.</a:t>
            </a:r>
          </a:p>
          <a:p>
            <a:pPr lvl="0"/>
            <a:r>
              <a:rPr lang="en-US" sz="2600" dirty="0"/>
              <a:t>Sound Transit and the City must maximize affordable housing opportunities around existing and future stations to ensure increased light rail access for citizens of lower income levels.</a:t>
            </a:r>
          </a:p>
        </p:txBody>
      </p:sp>
    </p:spTree>
    <p:extLst>
      <p:ext uri="{BB962C8B-B14F-4D97-AF65-F5344CB8AC3E}">
        <p14:creationId xmlns:p14="http://schemas.microsoft.com/office/powerpoint/2010/main" val="2156788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8DCA1-9150-421C-8BCF-A1FFD2C9CE50}"/>
              </a:ext>
            </a:extLst>
          </p:cNvPr>
          <p:cNvSpPr>
            <a:spLocks noGrp="1"/>
          </p:cNvSpPr>
          <p:nvPr>
            <p:ph type="title"/>
          </p:nvPr>
        </p:nvSpPr>
        <p:spPr>
          <a:xfrm>
            <a:off x="838199" y="365125"/>
            <a:ext cx="11353801" cy="1325563"/>
          </a:xfrm>
        </p:spPr>
        <p:txBody>
          <a:bodyPr/>
          <a:lstStyle/>
          <a:p>
            <a:r>
              <a:rPr lang="en-US" dirty="0"/>
              <a:t>DSA Guiding Principles: Efficiencies</a:t>
            </a:r>
          </a:p>
        </p:txBody>
      </p:sp>
      <p:sp>
        <p:nvSpPr>
          <p:cNvPr id="3" name="Content Placeholder 2">
            <a:extLst>
              <a:ext uri="{FF2B5EF4-FFF2-40B4-BE49-F238E27FC236}">
                <a16:creationId xmlns:a16="http://schemas.microsoft.com/office/drawing/2014/main" id="{DDADF5EF-6AA4-4367-BA58-D88B72FC1E80}"/>
              </a:ext>
            </a:extLst>
          </p:cNvPr>
          <p:cNvSpPr>
            <a:spLocks noGrp="1"/>
          </p:cNvSpPr>
          <p:nvPr>
            <p:ph idx="1"/>
          </p:nvPr>
        </p:nvSpPr>
        <p:spPr>
          <a:xfrm>
            <a:off x="838199" y="1533525"/>
            <a:ext cx="9867901" cy="4643437"/>
          </a:xfrm>
        </p:spPr>
        <p:txBody>
          <a:bodyPr>
            <a:normAutofit/>
          </a:bodyPr>
          <a:lstStyle/>
          <a:p>
            <a:pPr lvl="0"/>
            <a:r>
              <a:rPr lang="en-US" sz="2600" dirty="0"/>
              <a:t>Agencies should look for efficiencies by working with private property owners and developers in and around stations to develop stations and access portals.</a:t>
            </a:r>
          </a:p>
          <a:p>
            <a:pPr lvl="0"/>
            <a:r>
              <a:rPr lang="en-US" sz="2600" dirty="0"/>
              <a:t>Agencies should collaborate to identify efficiencies and potential cost-sharing opportunities with other public works projects planned in downtown.</a:t>
            </a:r>
          </a:p>
        </p:txBody>
      </p:sp>
    </p:spTree>
    <p:extLst>
      <p:ext uri="{BB962C8B-B14F-4D97-AF65-F5344CB8AC3E}">
        <p14:creationId xmlns:p14="http://schemas.microsoft.com/office/powerpoint/2010/main" val="1042949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8DCA1-9150-421C-8BCF-A1FFD2C9CE50}"/>
              </a:ext>
            </a:extLst>
          </p:cNvPr>
          <p:cNvSpPr>
            <a:spLocks noGrp="1"/>
          </p:cNvSpPr>
          <p:nvPr>
            <p:ph type="title"/>
          </p:nvPr>
        </p:nvSpPr>
        <p:spPr>
          <a:xfrm>
            <a:off x="838199" y="365125"/>
            <a:ext cx="11353801" cy="1325563"/>
          </a:xfrm>
        </p:spPr>
        <p:txBody>
          <a:bodyPr/>
          <a:lstStyle/>
          <a:p>
            <a:r>
              <a:rPr lang="en-US" b="1" dirty="0"/>
              <a:t>Discussion – Ballard Link Extension</a:t>
            </a:r>
          </a:p>
        </p:txBody>
      </p:sp>
      <p:sp>
        <p:nvSpPr>
          <p:cNvPr id="3" name="Content Placeholder 2">
            <a:extLst>
              <a:ext uri="{FF2B5EF4-FFF2-40B4-BE49-F238E27FC236}">
                <a16:creationId xmlns:a16="http://schemas.microsoft.com/office/drawing/2014/main" id="{DDADF5EF-6AA4-4367-BA58-D88B72FC1E80}"/>
              </a:ext>
            </a:extLst>
          </p:cNvPr>
          <p:cNvSpPr>
            <a:spLocks noGrp="1"/>
          </p:cNvSpPr>
          <p:nvPr>
            <p:ph idx="1"/>
          </p:nvPr>
        </p:nvSpPr>
        <p:spPr>
          <a:xfrm>
            <a:off x="838199" y="1690687"/>
            <a:ext cx="9867901" cy="4486275"/>
          </a:xfrm>
        </p:spPr>
        <p:txBody>
          <a:bodyPr>
            <a:normAutofit/>
          </a:bodyPr>
          <a:lstStyle/>
          <a:p>
            <a:r>
              <a:rPr lang="en-US" dirty="0"/>
              <a:t>Do you agree with the DSA’s Guiding Principles? </a:t>
            </a:r>
          </a:p>
          <a:p>
            <a:r>
              <a:rPr lang="en-US" dirty="0"/>
              <a:t>Are there principles that should be added for South Lake Union/Uptown? </a:t>
            </a:r>
          </a:p>
          <a:p>
            <a:r>
              <a:rPr lang="en-US" dirty="0"/>
              <a:t>Sound Transit will present to MCSC on June 3, 2020 (9 AM) </a:t>
            </a:r>
          </a:p>
          <a:p>
            <a:r>
              <a:rPr lang="en-US" dirty="0"/>
              <a:t>What do you want to learn about?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78894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8DCA1-9150-421C-8BCF-A1FFD2C9CE50}"/>
              </a:ext>
            </a:extLst>
          </p:cNvPr>
          <p:cNvSpPr>
            <a:spLocks noGrp="1"/>
          </p:cNvSpPr>
          <p:nvPr>
            <p:ph type="title"/>
          </p:nvPr>
        </p:nvSpPr>
        <p:spPr>
          <a:xfrm>
            <a:off x="838199" y="365125"/>
            <a:ext cx="11353801" cy="1325563"/>
          </a:xfrm>
        </p:spPr>
        <p:txBody>
          <a:bodyPr/>
          <a:lstStyle/>
          <a:p>
            <a:r>
              <a:rPr lang="en-US" dirty="0"/>
              <a:t>Next Steps</a:t>
            </a:r>
          </a:p>
        </p:txBody>
      </p:sp>
      <p:sp>
        <p:nvSpPr>
          <p:cNvPr id="3" name="Content Placeholder 2">
            <a:extLst>
              <a:ext uri="{FF2B5EF4-FFF2-40B4-BE49-F238E27FC236}">
                <a16:creationId xmlns:a16="http://schemas.microsoft.com/office/drawing/2014/main" id="{DDADF5EF-6AA4-4367-BA58-D88B72FC1E80}"/>
              </a:ext>
            </a:extLst>
          </p:cNvPr>
          <p:cNvSpPr>
            <a:spLocks noGrp="1"/>
          </p:cNvSpPr>
          <p:nvPr>
            <p:ph idx="1"/>
          </p:nvPr>
        </p:nvSpPr>
        <p:spPr>
          <a:xfrm>
            <a:off x="838199" y="1533525"/>
            <a:ext cx="9867901" cy="4643437"/>
          </a:xfrm>
        </p:spPr>
        <p:txBody>
          <a:bodyPr>
            <a:normAutofit/>
          </a:bodyPr>
          <a:lstStyle/>
          <a:p>
            <a:pPr lvl="0"/>
            <a:r>
              <a:rPr lang="en-US" sz="2400" dirty="0"/>
              <a:t>Member survey to determine priorities </a:t>
            </a:r>
          </a:p>
          <a:p>
            <a:pPr lvl="0"/>
            <a:r>
              <a:rPr lang="en-US" sz="2400" dirty="0"/>
              <a:t>Sound Transit Meeting on June 3</a:t>
            </a:r>
            <a:r>
              <a:rPr lang="en-US" sz="2400" baseline="30000" dirty="0"/>
              <a:t>rd</a:t>
            </a:r>
            <a:endParaRPr lang="en-US" sz="2400" dirty="0"/>
          </a:p>
          <a:p>
            <a:pPr lvl="0"/>
            <a:endParaRPr lang="en-US" sz="2400" dirty="0"/>
          </a:p>
          <a:p>
            <a:pPr lvl="0"/>
            <a:endParaRPr lang="en-US" sz="2400" dirty="0"/>
          </a:p>
        </p:txBody>
      </p:sp>
    </p:spTree>
    <p:extLst>
      <p:ext uri="{BB962C8B-B14F-4D97-AF65-F5344CB8AC3E}">
        <p14:creationId xmlns:p14="http://schemas.microsoft.com/office/powerpoint/2010/main" val="4137237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B2D96-19D5-4F7E-9AD0-ABE00887752C}"/>
              </a:ext>
            </a:extLst>
          </p:cNvPr>
          <p:cNvSpPr>
            <a:spLocks noGrp="1"/>
          </p:cNvSpPr>
          <p:nvPr>
            <p:ph type="title"/>
          </p:nvPr>
        </p:nvSpPr>
        <p:spPr/>
        <p:txBody>
          <a:bodyPr/>
          <a:lstStyle/>
          <a:p>
            <a:r>
              <a:rPr lang="en-US" b="1" dirty="0"/>
              <a:t>AGENDA</a:t>
            </a:r>
          </a:p>
        </p:txBody>
      </p:sp>
      <p:sp>
        <p:nvSpPr>
          <p:cNvPr id="3" name="Content Placeholder 2">
            <a:extLst>
              <a:ext uri="{FF2B5EF4-FFF2-40B4-BE49-F238E27FC236}">
                <a16:creationId xmlns:a16="http://schemas.microsoft.com/office/drawing/2014/main" id="{E44776DF-9CF6-4E4D-9206-1F648C50FB7B}"/>
              </a:ext>
            </a:extLst>
          </p:cNvPr>
          <p:cNvSpPr>
            <a:spLocks noGrp="1"/>
          </p:cNvSpPr>
          <p:nvPr>
            <p:ph idx="1"/>
          </p:nvPr>
        </p:nvSpPr>
        <p:spPr/>
        <p:txBody>
          <a:bodyPr/>
          <a:lstStyle/>
          <a:p>
            <a:pPr marL="514350" indent="-514350">
              <a:buFont typeface="+mj-lt"/>
              <a:buAutoNum type="arabicPeriod"/>
            </a:pPr>
            <a:r>
              <a:rPr lang="en-US" dirty="0"/>
              <a:t>Overview of Mercer Corridor Stakeholder Committee (MCSC) origins, history, and future</a:t>
            </a:r>
          </a:p>
          <a:p>
            <a:pPr marL="514350" indent="-514350">
              <a:buFont typeface="+mj-lt"/>
              <a:buAutoNum type="arabicPeriod"/>
            </a:pPr>
            <a:r>
              <a:rPr lang="en-US" dirty="0"/>
              <a:t>Mercer Stakeholders position on original Sound Transit (ST3) plan</a:t>
            </a:r>
          </a:p>
          <a:p>
            <a:pPr marL="514350" indent="-514350">
              <a:buFont typeface="+mj-lt"/>
              <a:buAutoNum type="arabicPeriod"/>
            </a:pPr>
            <a:r>
              <a:rPr lang="en-US" dirty="0"/>
              <a:t>DSA principles for new Sound Transit line</a:t>
            </a:r>
          </a:p>
          <a:p>
            <a:pPr marL="514350" indent="-514350">
              <a:buFont typeface="+mj-lt"/>
              <a:buAutoNum type="arabicPeriod"/>
            </a:pPr>
            <a:r>
              <a:rPr lang="en-US" dirty="0"/>
              <a:t>Group discussion about MCSC principles and issues</a:t>
            </a:r>
          </a:p>
          <a:p>
            <a:pPr marL="514350" indent="-514350">
              <a:buFont typeface="+mj-lt"/>
              <a:buAutoNum type="arabicPeriod"/>
            </a:pPr>
            <a:r>
              <a:rPr lang="en-US" dirty="0"/>
              <a:t>Next steps</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828006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8DCA1-9150-421C-8BCF-A1FFD2C9CE50}"/>
              </a:ext>
            </a:extLst>
          </p:cNvPr>
          <p:cNvSpPr>
            <a:spLocks noGrp="1"/>
          </p:cNvSpPr>
          <p:nvPr>
            <p:ph type="title"/>
          </p:nvPr>
        </p:nvSpPr>
        <p:spPr/>
        <p:txBody>
          <a:bodyPr/>
          <a:lstStyle/>
          <a:p>
            <a:r>
              <a:rPr lang="en-US" b="1" dirty="0"/>
              <a:t>MCSC History: </a:t>
            </a:r>
            <a:r>
              <a:rPr lang="en-US" dirty="0"/>
              <a:t> Mercer Street Projects</a:t>
            </a:r>
          </a:p>
        </p:txBody>
      </p:sp>
      <p:sp>
        <p:nvSpPr>
          <p:cNvPr id="3" name="Content Placeholder 2">
            <a:extLst>
              <a:ext uri="{FF2B5EF4-FFF2-40B4-BE49-F238E27FC236}">
                <a16:creationId xmlns:a16="http://schemas.microsoft.com/office/drawing/2014/main" id="{DDADF5EF-6AA4-4367-BA58-D88B72FC1E80}"/>
              </a:ext>
            </a:extLst>
          </p:cNvPr>
          <p:cNvSpPr>
            <a:spLocks noGrp="1"/>
          </p:cNvSpPr>
          <p:nvPr>
            <p:ph idx="1"/>
          </p:nvPr>
        </p:nvSpPr>
        <p:spPr>
          <a:xfrm>
            <a:off x="838199" y="1825625"/>
            <a:ext cx="10829925" cy="4351338"/>
          </a:xfrm>
        </p:spPr>
        <p:txBody>
          <a:bodyPr>
            <a:normAutofit/>
          </a:bodyPr>
          <a:lstStyle/>
          <a:p>
            <a:r>
              <a:rPr lang="en-US" dirty="0"/>
              <a:t>Started in 2006 as an ad-hoc neighborhood committee to influence SDOT about Mercer East Project</a:t>
            </a:r>
          </a:p>
          <a:p>
            <a:r>
              <a:rPr lang="en-US" dirty="0"/>
              <a:t>Included 36 stakeholders from wide variety of interests extending from Magnolia to I-5</a:t>
            </a:r>
          </a:p>
          <a:p>
            <a:r>
              <a:rPr lang="en-US" dirty="0"/>
              <a:t>Reached consensus on a package of recommendations in September 2006 that extended to Mercer West and SR 99</a:t>
            </a:r>
          </a:p>
          <a:p>
            <a:r>
              <a:rPr lang="en-US" dirty="0"/>
              <a:t>Supported two successful federal (TIGER) grants for project</a:t>
            </a:r>
          </a:p>
          <a:p>
            <a:r>
              <a:rPr lang="en-US" dirty="0"/>
              <a:t>All but one of the recommendations was incorporated into the various projects</a:t>
            </a:r>
          </a:p>
          <a:p>
            <a:endParaRPr lang="en-US" dirty="0"/>
          </a:p>
          <a:p>
            <a:endParaRPr lang="en-US" dirty="0"/>
          </a:p>
        </p:txBody>
      </p:sp>
    </p:spTree>
    <p:extLst>
      <p:ext uri="{BB962C8B-B14F-4D97-AF65-F5344CB8AC3E}">
        <p14:creationId xmlns:p14="http://schemas.microsoft.com/office/powerpoint/2010/main" val="1488113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527F82-825B-4E70-B4F2-58A054B8B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636" y="2028825"/>
            <a:ext cx="4967654" cy="3228975"/>
          </a:xfrm>
          <a:prstGeom prst="rect">
            <a:avLst/>
          </a:prstGeom>
        </p:spPr>
      </p:pic>
      <p:sp>
        <p:nvSpPr>
          <p:cNvPr id="2" name="Title 1">
            <a:extLst>
              <a:ext uri="{FF2B5EF4-FFF2-40B4-BE49-F238E27FC236}">
                <a16:creationId xmlns:a16="http://schemas.microsoft.com/office/drawing/2014/main" id="{DA58DCA1-9150-421C-8BCF-A1FFD2C9CE50}"/>
              </a:ext>
            </a:extLst>
          </p:cNvPr>
          <p:cNvSpPr>
            <a:spLocks noGrp="1"/>
          </p:cNvSpPr>
          <p:nvPr>
            <p:ph type="title"/>
          </p:nvPr>
        </p:nvSpPr>
        <p:spPr>
          <a:xfrm>
            <a:off x="838199" y="365125"/>
            <a:ext cx="11353801" cy="1325563"/>
          </a:xfrm>
        </p:spPr>
        <p:txBody>
          <a:bodyPr/>
          <a:lstStyle/>
          <a:p>
            <a:r>
              <a:rPr lang="en-US" b="1" dirty="0"/>
              <a:t>MCSC History: </a:t>
            </a:r>
            <a:r>
              <a:rPr lang="en-US" dirty="0"/>
              <a:t>SLU/Uptown Triangle Mobility Plan</a:t>
            </a:r>
          </a:p>
        </p:txBody>
      </p:sp>
      <p:sp>
        <p:nvSpPr>
          <p:cNvPr id="3" name="Content Placeholder 2">
            <a:extLst>
              <a:ext uri="{FF2B5EF4-FFF2-40B4-BE49-F238E27FC236}">
                <a16:creationId xmlns:a16="http://schemas.microsoft.com/office/drawing/2014/main" id="{DDADF5EF-6AA4-4367-BA58-D88B72FC1E80}"/>
              </a:ext>
            </a:extLst>
          </p:cNvPr>
          <p:cNvSpPr>
            <a:spLocks noGrp="1"/>
          </p:cNvSpPr>
          <p:nvPr>
            <p:ph idx="1"/>
          </p:nvPr>
        </p:nvSpPr>
        <p:spPr>
          <a:xfrm>
            <a:off x="838199" y="1457325"/>
            <a:ext cx="5874727" cy="4719638"/>
          </a:xfrm>
        </p:spPr>
        <p:txBody>
          <a:bodyPr>
            <a:normAutofit/>
          </a:bodyPr>
          <a:lstStyle/>
          <a:p>
            <a:r>
              <a:rPr lang="en-US" dirty="0"/>
              <a:t>In 2010, commenced planning for the </a:t>
            </a:r>
            <a:r>
              <a:rPr lang="en-US" i="1" dirty="0"/>
              <a:t>South Lake Union/ Uptown Triangle Mobility Plan</a:t>
            </a:r>
            <a:endParaRPr lang="en-US" dirty="0"/>
          </a:p>
          <a:p>
            <a:r>
              <a:rPr lang="en-US" dirty="0"/>
              <a:t>Joint effort sponsored by the SLUCC, Uptown Alliance, SLU Chamber of Commerce, and Greater Queen Anne Chamber of Commerce</a:t>
            </a:r>
          </a:p>
          <a:p>
            <a:r>
              <a:rPr lang="en-US" dirty="0"/>
              <a:t>Package of nearly 60 recommendations to improve mobility in neighborhoods</a:t>
            </a:r>
          </a:p>
          <a:p>
            <a:r>
              <a:rPr lang="en-US" dirty="0"/>
              <a:t>Most have been completed</a:t>
            </a:r>
          </a:p>
          <a:p>
            <a:endParaRPr lang="en-US" dirty="0"/>
          </a:p>
          <a:p>
            <a:endParaRPr lang="en-US" dirty="0"/>
          </a:p>
        </p:txBody>
      </p:sp>
    </p:spTree>
    <p:extLst>
      <p:ext uri="{BB962C8B-B14F-4D97-AF65-F5344CB8AC3E}">
        <p14:creationId xmlns:p14="http://schemas.microsoft.com/office/powerpoint/2010/main" val="3638324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B7B89-EE46-4B78-A9D7-D88E713A07DB}"/>
              </a:ext>
            </a:extLst>
          </p:cNvPr>
          <p:cNvSpPr>
            <a:spLocks noGrp="1"/>
          </p:cNvSpPr>
          <p:nvPr>
            <p:ph type="title"/>
          </p:nvPr>
        </p:nvSpPr>
        <p:spPr>
          <a:xfrm>
            <a:off x="1000124" y="365126"/>
            <a:ext cx="10353675" cy="673100"/>
          </a:xfrm>
        </p:spPr>
        <p:txBody>
          <a:bodyPr>
            <a:normAutofit/>
          </a:bodyPr>
          <a:lstStyle/>
          <a:p>
            <a:r>
              <a:rPr lang="en-US" sz="4000" dirty="0"/>
              <a:t>Excerpt from SLU/Uptown Triangle Mobility Plan</a:t>
            </a:r>
          </a:p>
        </p:txBody>
      </p:sp>
      <p:pic>
        <p:nvPicPr>
          <p:cNvPr id="7" name="Content Placeholder 6">
            <a:extLst>
              <a:ext uri="{FF2B5EF4-FFF2-40B4-BE49-F238E27FC236}">
                <a16:creationId xmlns:a16="http://schemas.microsoft.com/office/drawing/2014/main" id="{52339558-B966-4E9B-8B0E-1ACC338D7C7E}"/>
              </a:ext>
            </a:extLst>
          </p:cNvPr>
          <p:cNvPicPr>
            <a:picLocks noGrp="1" noChangeAspect="1"/>
          </p:cNvPicPr>
          <p:nvPr>
            <p:ph idx="1"/>
          </p:nvPr>
        </p:nvPicPr>
        <p:blipFill>
          <a:blip r:embed="rId3"/>
          <a:stretch>
            <a:fillRect/>
          </a:stretch>
        </p:blipFill>
        <p:spPr>
          <a:xfrm>
            <a:off x="1447801" y="1038226"/>
            <a:ext cx="8916686" cy="5507582"/>
          </a:xfrm>
          <a:prstGeom prst="rect">
            <a:avLst/>
          </a:prstGeom>
        </p:spPr>
      </p:pic>
    </p:spTree>
    <p:extLst>
      <p:ext uri="{BB962C8B-B14F-4D97-AF65-F5344CB8AC3E}">
        <p14:creationId xmlns:p14="http://schemas.microsoft.com/office/powerpoint/2010/main" val="4135910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8DCA1-9150-421C-8BCF-A1FFD2C9CE50}"/>
              </a:ext>
            </a:extLst>
          </p:cNvPr>
          <p:cNvSpPr>
            <a:spLocks noGrp="1"/>
          </p:cNvSpPr>
          <p:nvPr>
            <p:ph type="title"/>
          </p:nvPr>
        </p:nvSpPr>
        <p:spPr>
          <a:xfrm>
            <a:off x="838199" y="365125"/>
            <a:ext cx="11353801" cy="1325563"/>
          </a:xfrm>
        </p:spPr>
        <p:txBody>
          <a:bodyPr/>
          <a:lstStyle/>
          <a:p>
            <a:r>
              <a:rPr lang="en-US" b="1" dirty="0"/>
              <a:t>MCSC History: </a:t>
            </a:r>
            <a:r>
              <a:rPr lang="en-US" dirty="0"/>
              <a:t> SR 99 North Access and </a:t>
            </a:r>
            <a:br>
              <a:rPr lang="en-US" dirty="0"/>
            </a:br>
            <a:r>
              <a:rPr lang="en-US" dirty="0"/>
              <a:t>Surface Streets Projects (2008 thru 2020)</a:t>
            </a:r>
          </a:p>
        </p:txBody>
      </p:sp>
      <p:sp>
        <p:nvSpPr>
          <p:cNvPr id="3" name="Content Placeholder 2">
            <a:extLst>
              <a:ext uri="{FF2B5EF4-FFF2-40B4-BE49-F238E27FC236}">
                <a16:creationId xmlns:a16="http://schemas.microsoft.com/office/drawing/2014/main" id="{DDADF5EF-6AA4-4367-BA58-D88B72FC1E80}"/>
              </a:ext>
            </a:extLst>
          </p:cNvPr>
          <p:cNvSpPr>
            <a:spLocks noGrp="1"/>
          </p:cNvSpPr>
          <p:nvPr>
            <p:ph idx="1"/>
          </p:nvPr>
        </p:nvSpPr>
        <p:spPr>
          <a:xfrm>
            <a:off x="838199" y="2057401"/>
            <a:ext cx="9448801" cy="4119562"/>
          </a:xfrm>
        </p:spPr>
        <p:txBody>
          <a:bodyPr>
            <a:normAutofit/>
          </a:bodyPr>
          <a:lstStyle/>
          <a:p>
            <a:r>
              <a:rPr lang="en-US" dirty="0"/>
              <a:t>Continuously engaged with WSDOT to influence design and construction mitigation for North Access and North Surface Streets projects</a:t>
            </a:r>
          </a:p>
        </p:txBody>
      </p:sp>
      <p:pic>
        <p:nvPicPr>
          <p:cNvPr id="6" name="Picture 5">
            <a:extLst>
              <a:ext uri="{FF2B5EF4-FFF2-40B4-BE49-F238E27FC236}">
                <a16:creationId xmlns:a16="http://schemas.microsoft.com/office/drawing/2014/main" id="{6C20C1B1-41DD-47A8-96D0-21CA84B9E0B5}"/>
              </a:ext>
            </a:extLst>
          </p:cNvPr>
          <p:cNvPicPr>
            <a:picLocks noChangeAspect="1"/>
          </p:cNvPicPr>
          <p:nvPr/>
        </p:nvPicPr>
        <p:blipFill>
          <a:blip r:embed="rId3"/>
          <a:stretch>
            <a:fillRect/>
          </a:stretch>
        </p:blipFill>
        <p:spPr>
          <a:xfrm>
            <a:off x="652462" y="3682869"/>
            <a:ext cx="10887075" cy="2810006"/>
          </a:xfrm>
          <a:prstGeom prst="rect">
            <a:avLst/>
          </a:prstGeom>
          <a:ln w="19050">
            <a:solidFill>
              <a:srgbClr val="3366CC"/>
            </a:solidFill>
          </a:ln>
        </p:spPr>
      </p:pic>
    </p:spTree>
    <p:extLst>
      <p:ext uri="{BB962C8B-B14F-4D97-AF65-F5344CB8AC3E}">
        <p14:creationId xmlns:p14="http://schemas.microsoft.com/office/powerpoint/2010/main" val="1348427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8DCA1-9150-421C-8BCF-A1FFD2C9CE50}"/>
              </a:ext>
            </a:extLst>
          </p:cNvPr>
          <p:cNvSpPr>
            <a:spLocks noGrp="1"/>
          </p:cNvSpPr>
          <p:nvPr>
            <p:ph type="title"/>
          </p:nvPr>
        </p:nvSpPr>
        <p:spPr>
          <a:xfrm>
            <a:off x="838200" y="365125"/>
            <a:ext cx="6972300" cy="1325563"/>
          </a:xfrm>
        </p:spPr>
        <p:txBody>
          <a:bodyPr>
            <a:normAutofit/>
          </a:bodyPr>
          <a:lstStyle/>
          <a:p>
            <a:r>
              <a:rPr lang="en-US" b="1" dirty="0"/>
              <a:t>MCSC History: </a:t>
            </a:r>
            <a:br>
              <a:rPr lang="en-US" b="1" dirty="0"/>
            </a:br>
            <a:r>
              <a:rPr lang="en-US" dirty="0"/>
              <a:t>Westlake Transit Lanes (2016)</a:t>
            </a:r>
          </a:p>
        </p:txBody>
      </p:sp>
      <p:sp>
        <p:nvSpPr>
          <p:cNvPr id="3" name="Content Placeholder 2">
            <a:extLst>
              <a:ext uri="{FF2B5EF4-FFF2-40B4-BE49-F238E27FC236}">
                <a16:creationId xmlns:a16="http://schemas.microsoft.com/office/drawing/2014/main" id="{DDADF5EF-6AA4-4367-BA58-D88B72FC1E80}"/>
              </a:ext>
            </a:extLst>
          </p:cNvPr>
          <p:cNvSpPr>
            <a:spLocks noGrp="1"/>
          </p:cNvSpPr>
          <p:nvPr>
            <p:ph idx="1"/>
          </p:nvPr>
        </p:nvSpPr>
        <p:spPr>
          <a:xfrm>
            <a:off x="838199" y="2152649"/>
            <a:ext cx="5874727" cy="4024313"/>
          </a:xfrm>
        </p:spPr>
        <p:txBody>
          <a:bodyPr>
            <a:normAutofit/>
          </a:bodyPr>
          <a:lstStyle/>
          <a:p>
            <a:r>
              <a:rPr lang="en-US" dirty="0"/>
              <a:t>Facilitated stakeholder meetings with SDOT and King County Metro to influence design of Westlake Transit Lanes</a:t>
            </a:r>
          </a:p>
          <a:p>
            <a:r>
              <a:rPr lang="en-US" dirty="0"/>
              <a:t>Reviewed City plans and operations protocols </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FF85E322-1322-42A5-AC50-B6CC8C6F5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0565" y="198120"/>
            <a:ext cx="3398520" cy="6461760"/>
          </a:xfrm>
          <a:prstGeom prst="rect">
            <a:avLst/>
          </a:prstGeom>
        </p:spPr>
      </p:pic>
    </p:spTree>
    <p:extLst>
      <p:ext uri="{BB962C8B-B14F-4D97-AF65-F5344CB8AC3E}">
        <p14:creationId xmlns:p14="http://schemas.microsoft.com/office/powerpoint/2010/main" val="301050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8DCA1-9150-421C-8BCF-A1FFD2C9CE50}"/>
              </a:ext>
            </a:extLst>
          </p:cNvPr>
          <p:cNvSpPr>
            <a:spLocks noGrp="1"/>
          </p:cNvSpPr>
          <p:nvPr>
            <p:ph type="title"/>
          </p:nvPr>
        </p:nvSpPr>
        <p:spPr>
          <a:xfrm>
            <a:off x="838199" y="365125"/>
            <a:ext cx="11353801" cy="1325563"/>
          </a:xfrm>
        </p:spPr>
        <p:txBody>
          <a:bodyPr/>
          <a:lstStyle/>
          <a:p>
            <a:r>
              <a:rPr lang="en-US" b="1" dirty="0"/>
              <a:t>MCSC History:</a:t>
            </a:r>
            <a:r>
              <a:rPr lang="en-US" dirty="0"/>
              <a:t>  ST3 Advocacy (2016/2017)</a:t>
            </a:r>
          </a:p>
        </p:txBody>
      </p:sp>
      <p:sp>
        <p:nvSpPr>
          <p:cNvPr id="3" name="Content Placeholder 2">
            <a:extLst>
              <a:ext uri="{FF2B5EF4-FFF2-40B4-BE49-F238E27FC236}">
                <a16:creationId xmlns:a16="http://schemas.microsoft.com/office/drawing/2014/main" id="{DDADF5EF-6AA4-4367-BA58-D88B72FC1E80}"/>
              </a:ext>
            </a:extLst>
          </p:cNvPr>
          <p:cNvSpPr>
            <a:spLocks noGrp="1"/>
          </p:cNvSpPr>
          <p:nvPr>
            <p:ph idx="1"/>
          </p:nvPr>
        </p:nvSpPr>
        <p:spPr>
          <a:xfrm>
            <a:off x="838199" y="1600199"/>
            <a:ext cx="5874727" cy="4576763"/>
          </a:xfrm>
        </p:spPr>
        <p:txBody>
          <a:bodyPr>
            <a:normAutofit/>
          </a:bodyPr>
          <a:lstStyle/>
          <a:p>
            <a:r>
              <a:rPr lang="en-US" dirty="0"/>
              <a:t>Advocated for three stations in north downtown neighborhoods instead of the two stations in ST’s original Plan</a:t>
            </a:r>
          </a:p>
          <a:p>
            <a:r>
              <a:rPr lang="en-US" dirty="0"/>
              <a:t>Provided research about planned growth in neighborhood and best practices for station spacing</a:t>
            </a:r>
          </a:p>
          <a:p>
            <a:endParaRPr lang="en-US" dirty="0"/>
          </a:p>
        </p:txBody>
      </p:sp>
      <p:pic>
        <p:nvPicPr>
          <p:cNvPr id="5" name="Content Placeholder 2">
            <a:extLst>
              <a:ext uri="{FF2B5EF4-FFF2-40B4-BE49-F238E27FC236}">
                <a16:creationId xmlns:a16="http://schemas.microsoft.com/office/drawing/2014/main" id="{BAE65657-F0A6-417C-91C8-6BFAC6D72D3F}"/>
              </a:ext>
            </a:extLst>
          </p:cNvPr>
          <p:cNvPicPr>
            <a:picLocks noChangeAspect="1"/>
          </p:cNvPicPr>
          <p:nvPr/>
        </p:nvPicPr>
        <p:blipFill>
          <a:blip r:embed="rId3"/>
          <a:stretch>
            <a:fillRect/>
          </a:stretch>
        </p:blipFill>
        <p:spPr>
          <a:xfrm>
            <a:off x="6712926" y="3216454"/>
            <a:ext cx="5302160" cy="3356874"/>
          </a:xfrm>
          <a:prstGeom prst="rect">
            <a:avLst/>
          </a:prstGeom>
          <a:ln w="28575">
            <a:solidFill>
              <a:srgbClr val="3366CC"/>
            </a:solidFill>
          </a:ln>
        </p:spPr>
      </p:pic>
    </p:spTree>
    <p:extLst>
      <p:ext uri="{BB962C8B-B14F-4D97-AF65-F5344CB8AC3E}">
        <p14:creationId xmlns:p14="http://schemas.microsoft.com/office/powerpoint/2010/main" val="2647074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B7B89-EE46-4B78-A9D7-D88E713A07DB}"/>
              </a:ext>
            </a:extLst>
          </p:cNvPr>
          <p:cNvSpPr>
            <a:spLocks noGrp="1"/>
          </p:cNvSpPr>
          <p:nvPr>
            <p:ph type="title"/>
          </p:nvPr>
        </p:nvSpPr>
        <p:spPr>
          <a:xfrm>
            <a:off x="1000125" y="344487"/>
            <a:ext cx="10353675" cy="673100"/>
          </a:xfrm>
        </p:spPr>
        <p:txBody>
          <a:bodyPr>
            <a:normAutofit/>
          </a:bodyPr>
          <a:lstStyle/>
          <a:p>
            <a:r>
              <a:rPr lang="en-US" sz="4000" dirty="0"/>
              <a:t>Excerpts from ST3 Package</a:t>
            </a:r>
          </a:p>
        </p:txBody>
      </p:sp>
      <p:sp>
        <p:nvSpPr>
          <p:cNvPr id="4" name="Content Placeholder 3">
            <a:extLst>
              <a:ext uri="{FF2B5EF4-FFF2-40B4-BE49-F238E27FC236}">
                <a16:creationId xmlns:a16="http://schemas.microsoft.com/office/drawing/2014/main" id="{C7515DC8-7985-49BC-B68E-CFD15123CDE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D888A5B-77F7-4F21-B423-95F127C9E644}"/>
              </a:ext>
            </a:extLst>
          </p:cNvPr>
          <p:cNvPicPr>
            <a:picLocks noChangeAspect="1"/>
          </p:cNvPicPr>
          <p:nvPr/>
        </p:nvPicPr>
        <p:blipFill>
          <a:blip r:embed="rId3"/>
          <a:stretch>
            <a:fillRect/>
          </a:stretch>
        </p:blipFill>
        <p:spPr>
          <a:xfrm>
            <a:off x="1826619" y="1217736"/>
            <a:ext cx="8673630" cy="5394960"/>
          </a:xfrm>
          <a:prstGeom prst="rect">
            <a:avLst/>
          </a:prstGeom>
          <a:ln w="19050">
            <a:solidFill>
              <a:srgbClr val="3366CC"/>
            </a:solidFill>
          </a:ln>
        </p:spPr>
      </p:pic>
    </p:spTree>
    <p:extLst>
      <p:ext uri="{BB962C8B-B14F-4D97-AF65-F5344CB8AC3E}">
        <p14:creationId xmlns:p14="http://schemas.microsoft.com/office/powerpoint/2010/main" val="18320404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627</TotalTime>
  <Words>1826</Words>
  <Application>Microsoft Office PowerPoint</Application>
  <PresentationFormat>Widescreen</PresentationFormat>
  <Paragraphs>160</Paragraphs>
  <Slides>19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Black</vt:lpstr>
      <vt:lpstr>Calibri</vt:lpstr>
      <vt:lpstr>Calibri Light</vt:lpstr>
      <vt:lpstr>Office Theme</vt:lpstr>
      <vt:lpstr>Mercer Corridor  Stakeholder Committee</vt:lpstr>
      <vt:lpstr>AGENDA</vt:lpstr>
      <vt:lpstr>MCSC History:  Mercer Street Projects</vt:lpstr>
      <vt:lpstr>MCSC History: SLU/Uptown Triangle Mobility Plan</vt:lpstr>
      <vt:lpstr>Excerpt from SLU/Uptown Triangle Mobility Plan</vt:lpstr>
      <vt:lpstr>MCSC History:  SR 99 North Access and  Surface Streets Projects (2008 thru 2020)</vt:lpstr>
      <vt:lpstr>MCSC History:  Westlake Transit Lanes (2016)</vt:lpstr>
      <vt:lpstr>MCSC History:  ST3 Advocacy (2016/2017)</vt:lpstr>
      <vt:lpstr>Excerpts from ST3 Package</vt:lpstr>
      <vt:lpstr>ST3 Advocacy</vt:lpstr>
      <vt:lpstr>Future Projects and Policies</vt:lpstr>
      <vt:lpstr>Discussion:  Future of MCSC</vt:lpstr>
      <vt:lpstr>Sound Transit Ballard Link Extension Project</vt:lpstr>
      <vt:lpstr>DSA Guiding Principles: Ridership &amp; Access</vt:lpstr>
      <vt:lpstr>DSA Guiding Principles: Hubs &amp; Connectivity</vt:lpstr>
      <vt:lpstr>DSA Guiding Principles: Land Use</vt:lpstr>
      <vt:lpstr>DSA Guiding Principles: Efficiencies</vt:lpstr>
      <vt:lpstr>Discussion – Ballard Link Extension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Mercer Corridor Stakeholder Committee</dc:title>
  <dc:creator>Marni Heffron</dc:creator>
  <cp:lastModifiedBy>Marni Heffron</cp:lastModifiedBy>
  <cp:revision>21</cp:revision>
  <dcterms:created xsi:type="dcterms:W3CDTF">2020-04-15T15:12:28Z</dcterms:created>
  <dcterms:modified xsi:type="dcterms:W3CDTF">2020-04-29T21:24:39Z</dcterms:modified>
</cp:coreProperties>
</file>